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8" r:id="rId8"/>
  </p:sldMasterIdLst>
  <p:notesMasterIdLst>
    <p:notesMasterId r:id="rId18"/>
  </p:notesMasterIdLst>
  <p:handoutMasterIdLst>
    <p:handoutMasterId r:id="rId19"/>
  </p:handoutMasterIdLst>
  <p:sldIdLst>
    <p:sldId id="271" r:id="rId9"/>
    <p:sldId id="415" r:id="rId10"/>
    <p:sldId id="491" r:id="rId11"/>
    <p:sldId id="371" r:id="rId12"/>
    <p:sldId id="492" r:id="rId13"/>
    <p:sldId id="471" r:id="rId14"/>
    <p:sldId id="472" r:id="rId15"/>
    <p:sldId id="493" r:id="rId16"/>
    <p:sldId id="490" r:id="rId17"/>
  </p:sldIdLst>
  <p:sldSz cx="12192000" cy="6858000"/>
  <p:notesSz cx="9144000" cy="6858000"/>
  <p:custDataLst>
    <p:custData r:id="rId7"/>
    <p:custData r:id="rId2"/>
    <p:custData r:id="rId5"/>
    <p:custData r:id="rId1"/>
    <p:custData r:id="rId4"/>
    <p:custData r:id="rId3"/>
    <p:custData r:id="rId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305A"/>
    <a:srgbClr val="00402F"/>
    <a:srgbClr val="7EC352"/>
    <a:srgbClr val="1776B5"/>
    <a:srgbClr val="291E60"/>
    <a:srgbClr val="60489D"/>
    <a:srgbClr val="EF426D"/>
    <a:srgbClr val="222021"/>
    <a:srgbClr val="878A8F"/>
    <a:srgbClr val="F370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52424" autoAdjust="0"/>
  </p:normalViewPr>
  <p:slideViewPr>
    <p:cSldViewPr snapToGrid="0" snapToObjects="1" showGuides="1">
      <p:cViewPr varScale="1">
        <p:scale>
          <a:sx n="61" d="100"/>
          <a:sy n="61" d="100"/>
        </p:scale>
        <p:origin x="108" y="42"/>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1.xml"/><Relationship Id="rId13" Type="http://schemas.openxmlformats.org/officeDocument/2006/relationships/slide" Target="slides/slide5.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customXml" Target="../customXml/item7.xml"/><Relationship Id="rId12" Type="http://schemas.openxmlformats.org/officeDocument/2006/relationships/slide" Target="slides/slide4.xml"/><Relationship Id="rId17" Type="http://schemas.openxmlformats.org/officeDocument/2006/relationships/slide" Target="slides/slide9.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3.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tableStyles" Target="tableStyles.xml"/><Relationship Id="rId10" Type="http://schemas.openxmlformats.org/officeDocument/2006/relationships/slide" Target="slides/slide2.xml"/><Relationship Id="rId19"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33AC06B-CA71-9642-9C6D-C35390FA2CAA}"/>
              </a:ext>
            </a:extLst>
          </p:cNvPr>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7CA092B-A644-EF49-91CE-FDF1E0163BE3}"/>
              </a:ext>
            </a:extLst>
          </p:cNvPr>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3B1F75E3-DCDE-EA4F-B164-48873368BA56}" type="datetimeFigureOut">
              <a:rPr lang="en-US" smtClean="0"/>
              <a:t>12/6/2021</a:t>
            </a:fld>
            <a:endParaRPr lang="en-US"/>
          </a:p>
        </p:txBody>
      </p:sp>
      <p:sp>
        <p:nvSpPr>
          <p:cNvPr id="4" name="Footer Placeholder 3">
            <a:extLst>
              <a:ext uri="{FF2B5EF4-FFF2-40B4-BE49-F238E27FC236}">
                <a16:creationId xmlns:a16="http://schemas.microsoft.com/office/drawing/2014/main" id="{472001DD-C83F-E64A-9C30-276C43F98DC3}"/>
              </a:ext>
            </a:extLst>
          </p:cNvPr>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A2B9FA9-36A0-AE4F-BC18-ECBB49470647}"/>
              </a:ext>
            </a:extLst>
          </p:cNvPr>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8FAFD7B5-E355-7042-A933-89F7D9750715}" type="slidenum">
              <a:rPr lang="en-US" smtClean="0"/>
              <a:t>‹#›</a:t>
            </a:fld>
            <a:endParaRPr lang="en-US"/>
          </a:p>
        </p:txBody>
      </p:sp>
    </p:spTree>
    <p:extLst>
      <p:ext uri="{BB962C8B-B14F-4D97-AF65-F5344CB8AC3E}">
        <p14:creationId xmlns:p14="http://schemas.microsoft.com/office/powerpoint/2010/main" val="22714820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80CFB053-79E6-CC48-BD95-EEAAB69FE8E5}" type="datetimeFigureOut">
              <a:rPr lang="en-US" smtClean="0"/>
              <a:t>12/6/2021</a:t>
            </a:fld>
            <a:endParaRPr lang="en-US"/>
          </a:p>
        </p:txBody>
      </p:sp>
      <p:sp>
        <p:nvSpPr>
          <p:cNvPr id="4" name="Slide Image Placeholder 3"/>
          <p:cNvSpPr>
            <a:spLocks noGrp="1" noRot="1" noChangeAspect="1"/>
          </p:cNvSpPr>
          <p:nvPr>
            <p:ph type="sldImg" idx="2"/>
          </p:nvPr>
        </p:nvSpPr>
        <p:spPr>
          <a:xfrm>
            <a:off x="2514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07AEEF15-5609-C848-B62A-20DC87DAC009}" type="slidenum">
              <a:rPr lang="en-US" smtClean="0"/>
              <a:t>‹#›</a:t>
            </a:fld>
            <a:endParaRPr lang="en-US"/>
          </a:p>
        </p:txBody>
      </p:sp>
    </p:spTree>
    <p:extLst>
      <p:ext uri="{BB962C8B-B14F-4D97-AF65-F5344CB8AC3E}">
        <p14:creationId xmlns:p14="http://schemas.microsoft.com/office/powerpoint/2010/main" val="1977576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a:t>
            </a:r>
            <a:r>
              <a:rPr lang="en-US" baseline="0" dirty="0"/>
              <a:t> I am Amanda Fairbanks and I am the Account Manager that works with the </a:t>
            </a:r>
            <a:r>
              <a:rPr lang="en-US" baseline="0" dirty="0" err="1"/>
              <a:t>sourcewell</a:t>
            </a:r>
            <a:r>
              <a:rPr lang="en-US" baseline="0" dirty="0"/>
              <a:t> pool. Today I am going to be discussing the different network options available to you as apart of the </a:t>
            </a:r>
            <a:r>
              <a:rPr lang="en-US" baseline="0" dirty="0" err="1"/>
              <a:t>Sourcewell</a:t>
            </a:r>
            <a:r>
              <a:rPr lang="en-US" baseline="0" dirty="0"/>
              <a:t> pool and their partnership with HealthPartners.</a:t>
            </a:r>
            <a:endParaRPr lang="en-US" dirty="0"/>
          </a:p>
        </p:txBody>
      </p:sp>
      <p:sp>
        <p:nvSpPr>
          <p:cNvPr id="4" name="Slide Number Placeholder 3"/>
          <p:cNvSpPr>
            <a:spLocks noGrp="1"/>
          </p:cNvSpPr>
          <p:nvPr>
            <p:ph type="sldNum" sz="quarter" idx="5"/>
          </p:nvPr>
        </p:nvSpPr>
        <p:spPr/>
        <p:txBody>
          <a:bodyPr/>
          <a:lstStyle/>
          <a:p>
            <a:fld id="{07AEEF15-5609-C848-B62A-20DC87DAC009}" type="slidenum">
              <a:rPr lang="en-US" smtClean="0"/>
              <a:t>1</a:t>
            </a:fld>
            <a:endParaRPr lang="en-US"/>
          </a:p>
        </p:txBody>
      </p:sp>
    </p:spTree>
    <p:extLst>
      <p:ext uri="{BB962C8B-B14F-4D97-AF65-F5344CB8AC3E}">
        <p14:creationId xmlns:p14="http://schemas.microsoft.com/office/powerpoint/2010/main" val="718435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open access network is our biggest network and the network you will be most familiar with since it is the network that is available to you currently today. The Open Access Network has access to doctors not only in </a:t>
            </a:r>
            <a:r>
              <a:rPr lang="en-US" sz="1200" b="0" i="0" u="none" strike="noStrike" kern="1200" baseline="0" dirty="0" err="1">
                <a:solidFill>
                  <a:schemeClr val="tx1"/>
                </a:solidFill>
                <a:latin typeface="+mn-lt"/>
                <a:ea typeface="+mn-ea"/>
                <a:cs typeface="+mn-cs"/>
              </a:rPr>
              <a:t>Minnesotat</a:t>
            </a:r>
            <a:r>
              <a:rPr lang="en-US" sz="1200" b="0" i="0" u="none" strike="noStrike" kern="1200" baseline="0" dirty="0">
                <a:solidFill>
                  <a:schemeClr val="tx1"/>
                </a:solidFill>
                <a:latin typeface="+mn-lt"/>
                <a:ea typeface="+mn-ea"/>
                <a:cs typeface="+mn-cs"/>
              </a:rPr>
              <a:t> and the surrounding states but also access to doctors and clinics throughout the country. We are able to provide nationwide coverage through our partnership with CIGNA. You will notice their logo is listed on the back of your card. If you are traveling or on vacation throughout the country, you can refer to the logo on </a:t>
            </a:r>
            <a:r>
              <a:rPr lang="en-US" sz="1200" b="0" i="0" u="none" strike="noStrike" kern="1200" baseline="0" dirty="0" err="1">
                <a:solidFill>
                  <a:schemeClr val="tx1"/>
                </a:solidFill>
                <a:latin typeface="+mn-lt"/>
                <a:ea typeface="+mn-ea"/>
                <a:cs typeface="+mn-cs"/>
              </a:rPr>
              <a:t>yoru</a:t>
            </a:r>
            <a:r>
              <a:rPr lang="en-US" sz="1200" b="0" i="0" u="none" strike="noStrike" kern="1200" baseline="0" dirty="0">
                <a:solidFill>
                  <a:schemeClr val="tx1"/>
                </a:solidFill>
                <a:latin typeface="+mn-lt"/>
                <a:ea typeface="+mn-ea"/>
                <a:cs typeface="+mn-cs"/>
              </a:rPr>
              <a:t> card when accessing those providers. To find in-network doctors in our open access network, log onto your HealthPartners web account or visit healthpartners.com/</a:t>
            </a:r>
            <a:r>
              <a:rPr lang="en-US" sz="1200" b="0" i="0" u="none" strike="noStrike" kern="1200" baseline="0" dirty="0" err="1">
                <a:solidFill>
                  <a:schemeClr val="tx1"/>
                </a:solidFill>
                <a:latin typeface="+mn-lt"/>
                <a:ea typeface="+mn-ea"/>
                <a:cs typeface="+mn-cs"/>
              </a:rPr>
              <a:t>openaccess</a:t>
            </a:r>
            <a:r>
              <a:rPr lang="en-US" sz="1200" b="0" i="0" u="none" strike="noStrike" kern="1200" baseline="0" dirty="0">
                <a:solidFill>
                  <a:schemeClr val="tx1"/>
                </a:solidFill>
                <a:latin typeface="+mn-lt"/>
                <a:ea typeface="+mn-ea"/>
                <a:cs typeface="+mn-cs"/>
              </a:rPr>
              <a:t> today</a:t>
            </a:r>
          </a:p>
          <a:p>
            <a:endParaRPr lang="en-US" sz="1200" kern="1200" baseline="0" dirty="0">
              <a:solidFill>
                <a:schemeClr val="tx1"/>
              </a:solidFill>
              <a:latin typeface="+mn-lt"/>
              <a:ea typeface="MS PGothic" pitchFamily="34" charset="-128"/>
              <a:cs typeface="ＭＳ Ｐゴシック" charset="0"/>
            </a:endParaRPr>
          </a:p>
        </p:txBody>
      </p:sp>
    </p:spTree>
    <p:extLst>
      <p:ext uri="{BB962C8B-B14F-4D97-AF65-F5344CB8AC3E}">
        <p14:creationId xmlns:p14="http://schemas.microsoft.com/office/powerpoint/2010/main" val="698481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perform network is our second biggest network after our Open Access network. The only difference </a:t>
            </a:r>
            <a:r>
              <a:rPr lang="en-US" sz="1200" b="0" i="0" u="none" strike="noStrike" kern="1200" baseline="0" dirty="0" err="1">
                <a:solidFill>
                  <a:schemeClr val="tx1"/>
                </a:solidFill>
                <a:latin typeface="+mn-lt"/>
                <a:ea typeface="+mn-ea"/>
                <a:cs typeface="+mn-cs"/>
              </a:rPr>
              <a:t>betwenn</a:t>
            </a:r>
            <a:r>
              <a:rPr lang="en-US" sz="1200" b="0" i="0" u="none" strike="noStrike" kern="1200" baseline="0" dirty="0">
                <a:solidFill>
                  <a:schemeClr val="tx1"/>
                </a:solidFill>
                <a:latin typeface="+mn-lt"/>
                <a:ea typeface="+mn-ea"/>
                <a:cs typeface="+mn-cs"/>
              </a:rPr>
              <a:t> the open access network and the perform network is that the Mayo Clinic is not in-network with this network. Therefore, if you do see a doctor at Mayo clinic, your out-of-network benefits will apply with this network. You still have access to providers throughout the country with our partnership with CIGNA but again, you will not have access to Mayo Clinic with this network. To find out more, visit healthpartners.com/perform</a:t>
            </a:r>
            <a:endParaRPr lang="en-US" sz="1200" kern="1200" baseline="0" dirty="0">
              <a:solidFill>
                <a:schemeClr val="tx1"/>
              </a:solidFill>
              <a:latin typeface="+mn-lt"/>
              <a:ea typeface="MS PGothic" pitchFamily="34" charset="-128"/>
              <a:cs typeface="ＭＳ Ｐゴシック" charset="0"/>
            </a:endParaRPr>
          </a:p>
        </p:txBody>
      </p:sp>
    </p:spTree>
    <p:extLst>
      <p:ext uri="{BB962C8B-B14F-4D97-AF65-F5344CB8AC3E}">
        <p14:creationId xmlns:p14="http://schemas.microsoft.com/office/powerpoint/2010/main" val="3666349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 third network option is the Achieve network which is available to groups in the following counties:</a:t>
            </a:r>
          </a:p>
          <a:p>
            <a:r>
              <a:rPr lang="en-US" sz="1200" b="0" i="0" u="none" strike="noStrike" kern="1200" baseline="0" dirty="0">
                <a:solidFill>
                  <a:schemeClr val="tx1"/>
                </a:solidFill>
                <a:latin typeface="+mn-lt"/>
                <a:ea typeface="+mn-ea"/>
                <a:cs typeface="+mn-cs"/>
              </a:rPr>
              <a:t>Anoka, Benton, Carver, Chisago, Dakota, Hennepin, Isanti, McLeod, Ramsey, Scott, Sherburne, Stearns Washington and Wright counties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At HealthPartners, with this network, we do the work to find the best local doctors at the lowest cost so you can achieve better health and a fuller wallet.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Our achieve network is a focused network that mainly includes HealthPartners, Park Nicollet, </a:t>
            </a:r>
            <a:r>
              <a:rPr lang="en-US" sz="1200" b="0" i="0" u="none" strike="noStrike" kern="1200" baseline="0" dirty="0" err="1">
                <a:solidFill>
                  <a:schemeClr val="tx1"/>
                </a:solidFill>
                <a:latin typeface="+mn-lt"/>
                <a:ea typeface="+mn-ea"/>
                <a:cs typeface="+mn-cs"/>
              </a:rPr>
              <a:t>Centracare</a:t>
            </a:r>
            <a:r>
              <a:rPr lang="en-US" sz="1200" b="0" i="0" u="none" strike="noStrike" kern="1200" baseline="0" dirty="0">
                <a:solidFill>
                  <a:schemeClr val="tx1"/>
                </a:solidFill>
                <a:latin typeface="+mn-lt"/>
                <a:ea typeface="+mn-ea"/>
                <a:cs typeface="+mn-cs"/>
              </a:rPr>
              <a:t> providers with some additional independent doctors, clinics and hospitals.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With the achieve network you will find:</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Higher quality and lower cost care</a:t>
            </a:r>
          </a:p>
          <a:p>
            <a:r>
              <a:rPr lang="en-US" sz="1200" b="0" i="0" u="none" strike="noStrike" kern="1200" baseline="0" dirty="0">
                <a:solidFill>
                  <a:schemeClr val="tx1"/>
                </a:solidFill>
                <a:latin typeface="+mn-lt"/>
                <a:ea typeface="+mn-ea"/>
                <a:cs typeface="+mn-cs"/>
              </a:rPr>
              <a:t>We review patient surveys, claims info and overall health care data. The doctors in the Achieve network consistently have happier, healthier patients at a lower overall cost.</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You will also find that you can Choose your favorite doctor</a:t>
            </a:r>
          </a:p>
          <a:p>
            <a:r>
              <a:rPr lang="en-US" sz="1200" b="0" i="0" u="none" strike="noStrike" kern="1200" baseline="0" dirty="0">
                <a:solidFill>
                  <a:schemeClr val="tx1"/>
                </a:solidFill>
                <a:latin typeface="+mn-lt"/>
                <a:ea typeface="+mn-ea"/>
                <a:cs typeface="+mn-cs"/>
              </a:rPr>
              <a:t>You can see any doctor in the Achieve network. If you need additional care, your primary care doctor can help you find a specialist. Or you can pick one from the network on your own – no referral needed.</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For more information you can search for your doctor or find a new one at </a:t>
            </a:r>
            <a:r>
              <a:rPr lang="en-US" sz="1200" b="1" i="0" u="none" strike="noStrike" kern="1200" baseline="0" dirty="0">
                <a:solidFill>
                  <a:schemeClr val="tx1"/>
                </a:solidFill>
                <a:latin typeface="+mn-lt"/>
                <a:ea typeface="+mn-ea"/>
                <a:cs typeface="+mn-cs"/>
              </a:rPr>
              <a:t>healthpartners.com/achieve</a:t>
            </a:r>
            <a:r>
              <a:rPr lang="en-US" sz="1200" b="0" i="0" u="none" strike="noStrike" kern="1200" baseline="0" dirty="0">
                <a:solidFill>
                  <a:schemeClr val="tx1"/>
                </a:solidFill>
                <a:latin typeface="+mn-lt"/>
                <a:ea typeface="+mn-ea"/>
                <a:cs typeface="+mn-cs"/>
              </a:rPr>
              <a:t>.</a:t>
            </a:r>
            <a:endParaRPr lang="en-US" sz="1200" kern="1200" baseline="0" dirty="0">
              <a:solidFill>
                <a:schemeClr val="tx1"/>
              </a:solidFill>
              <a:latin typeface="+mn-lt"/>
              <a:ea typeface="MS PGothic" pitchFamily="34" charset="-128"/>
              <a:cs typeface="ＭＳ Ｐゴシック" charset="0"/>
            </a:endParaRPr>
          </a:p>
        </p:txBody>
      </p:sp>
    </p:spTree>
    <p:extLst>
      <p:ext uri="{BB962C8B-B14F-4D97-AF65-F5344CB8AC3E}">
        <p14:creationId xmlns:p14="http://schemas.microsoft.com/office/powerpoint/2010/main" val="3579400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a:t>
            </a:r>
            <a:r>
              <a:rPr lang="en-US" baseline="0" dirty="0"/>
              <a:t> lets talk about the High Value Network that is apart of the Smart Plans </a:t>
            </a:r>
            <a:r>
              <a:rPr lang="en-US" baseline="0" dirty="0" err="1"/>
              <a:t>Sourcewell</a:t>
            </a:r>
            <a:r>
              <a:rPr lang="en-US" baseline="0" dirty="0"/>
              <a:t>. Please note that the High Value Network is only available on the Smart Plans in the open access network and the perform network.</a:t>
            </a:r>
            <a:endParaRPr lang="en-US" dirty="0"/>
          </a:p>
        </p:txBody>
      </p:sp>
      <p:sp>
        <p:nvSpPr>
          <p:cNvPr id="4" name="Slide Number Placeholder 3"/>
          <p:cNvSpPr>
            <a:spLocks noGrp="1"/>
          </p:cNvSpPr>
          <p:nvPr>
            <p:ph type="sldNum" sz="quarter" idx="5"/>
          </p:nvPr>
        </p:nvSpPr>
        <p:spPr/>
        <p:txBody>
          <a:bodyPr/>
          <a:lstStyle/>
          <a:p>
            <a:fld id="{9CA2D753-5CDC-494F-860E-9ED665ABDDD0}" type="slidenum">
              <a:rPr lang="en-US" smtClean="0"/>
              <a:t>5</a:t>
            </a:fld>
            <a:endParaRPr lang="en-US"/>
          </a:p>
        </p:txBody>
      </p:sp>
    </p:spTree>
    <p:extLst>
      <p:ext uri="{BB962C8B-B14F-4D97-AF65-F5344CB8AC3E}">
        <p14:creationId xmlns:p14="http://schemas.microsoft.com/office/powerpoint/2010/main" val="7818606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If you need surgery, save money by choosing a Top Value location. Top Value locations provide the highest quality care at the best possible price.</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What ‘Top Value’ means</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Hospitals and clinics earn a Top Value label for how well they treat conditions, including how long it takes to get better and what kinds of complications might show up later. Top Value locations are also rated highly by patients.</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Your plan pays more on Smart Plans 2, 4 and 6</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Your health plan will pay a higher percentage of costs when you go to a Top Value location for certain surgeries. If you are on Smart Plans 1, 3, 5 and 7, you can still save money for the plan by going to a Top Value provider. You will be reimbursed for your travel costs up to $150 for lodging per day, up to $1500 per year as long as you travel more than 50 miles per home. This also applies on smart plans 2, 4 and 6.</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How does this actually work?</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On Smart plans 2, 4 and 6, your plan covers 80 percent of your care costs after you hit your deductible. You pay the other 20 percent. But when you go to a Top Value facility, your plan pays for more of your surgery. Instead of paying 20 percent, you only pay five percent of the bill.</a:t>
            </a:r>
          </a:p>
          <a:p>
            <a:endParaRPr lang="en-US" sz="1200" b="0" i="0" u="none" strike="noStrike" kern="1200" baseline="0" dirty="0">
              <a:solidFill>
                <a:schemeClr val="tx1"/>
              </a:solidFill>
              <a:effectLst/>
              <a:latin typeface="+mn-lt"/>
              <a:ea typeface="+mn-ea"/>
              <a:cs typeface="+mn-cs"/>
            </a:endParaRPr>
          </a:p>
          <a:p>
            <a:r>
              <a:rPr lang="en-US" sz="1200" b="1" i="0" u="none" strike="noStrike" kern="1200" baseline="0" dirty="0">
                <a:solidFill>
                  <a:schemeClr val="tx1"/>
                </a:solidFill>
                <a:latin typeface="+mn-lt"/>
                <a:ea typeface="+mn-ea"/>
                <a:cs typeface="+mn-cs"/>
              </a:rPr>
              <a:t>Find a Top Value facility</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To find a Top Value location, log on to </a:t>
            </a:r>
            <a:r>
              <a:rPr lang="en-US" sz="1200" b="1" i="0" u="none" strike="noStrike" kern="1200" baseline="0" dirty="0">
                <a:solidFill>
                  <a:schemeClr val="tx1"/>
                </a:solidFill>
                <a:latin typeface="+mn-lt"/>
                <a:ea typeface="+mn-ea"/>
                <a:cs typeface="+mn-cs"/>
              </a:rPr>
              <a:t>healthpartners.com</a:t>
            </a:r>
            <a:r>
              <a:rPr lang="en-US" sz="1200" b="0" i="0" u="none" strike="noStrike" kern="1200" baseline="0" dirty="0">
                <a:solidFill>
                  <a:schemeClr val="tx1"/>
                </a:solidFill>
                <a:latin typeface="+mn-lt"/>
                <a:ea typeface="+mn-ea"/>
                <a:cs typeface="+mn-cs"/>
              </a:rPr>
              <a:t> and search by procedure. Look for a trophy symbol.</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F02DC54-C7A2-4E31-BFC0-9DAFD9FCD954}" type="slidenum">
              <a:rPr lang="en-US" smtClean="0"/>
              <a:pPr/>
              <a:t>6</a:t>
            </a:fld>
            <a:endParaRPr lang="en-US"/>
          </a:p>
        </p:txBody>
      </p:sp>
    </p:spTree>
    <p:extLst>
      <p:ext uri="{BB962C8B-B14F-4D97-AF65-F5344CB8AC3E}">
        <p14:creationId xmlns:p14="http://schemas.microsoft.com/office/powerpoint/2010/main" val="1417156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Let’s see how this works with an example of a knee replacement if you enrolled on Smart Plan 4.</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Looking at the Top Value Facility column</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p:txBody>
      </p:sp>
    </p:spTree>
    <p:extLst>
      <p:ext uri="{BB962C8B-B14F-4D97-AF65-F5344CB8AC3E}">
        <p14:creationId xmlns:p14="http://schemas.microsoft.com/office/powerpoint/2010/main" val="3409261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last item I want to talk</a:t>
            </a:r>
            <a:r>
              <a:rPr lang="en-US" baseline="0" dirty="0"/>
              <a:t> about is the Top Value Reward program. As a </a:t>
            </a:r>
            <a:r>
              <a:rPr lang="en-US" baseline="0" dirty="0" err="1"/>
              <a:t>sourcewell</a:t>
            </a:r>
            <a:r>
              <a:rPr lang="en-US" baseline="0" dirty="0"/>
              <a:t> member you are eligible to participate in this program and be eligible to receive a gift card if you meet the requirements of the program.</a:t>
            </a:r>
          </a:p>
          <a:p>
            <a:endParaRPr lang="en-US" baseline="0" dirty="0"/>
          </a:p>
          <a:p>
            <a:r>
              <a:rPr lang="en-US" baseline="0" dirty="0"/>
              <a:t>We recognize that if you meet your out of pocket in a calendar year, that there isn’t as much incentive to continue to use Top Value providers. That is why, </a:t>
            </a:r>
            <a:r>
              <a:rPr lang="en-US" baseline="0" dirty="0" err="1"/>
              <a:t>Sourcewell</a:t>
            </a:r>
            <a:r>
              <a:rPr lang="en-US" baseline="0" dirty="0"/>
              <a:t> is offering a gift card reward for members on the smart plans who, after meeting their out-of-pocket, Continue to use Top value providers.</a:t>
            </a:r>
          </a:p>
          <a:p>
            <a:endParaRPr lang="en-US" baseline="0" dirty="0"/>
          </a:p>
          <a:p>
            <a:r>
              <a:rPr lang="en-US" b="1" baseline="0" dirty="0"/>
              <a:t>So what does this look like?</a:t>
            </a:r>
          </a:p>
          <a:p>
            <a:r>
              <a:rPr lang="en-US" baseline="0" dirty="0"/>
              <a:t>Well, lets say you have a knee replacement surgery scheduled in a calendar year and you end up meeting your out-of-pocket. Then, you also have to have a spine surgery in that same year. If you use a top value provider for your spine  surgery and you previously used one for your knee replacement, you will earn a gift card of $1000 if you are on smart plans 1, 3, 5 and 7. if you are on smart plans 2, 4 and 6, you will receive a gift card of $500 after that calendar year has finished.</a:t>
            </a:r>
          </a:p>
          <a:p>
            <a:endParaRPr lang="en-US" baseline="0" dirty="0"/>
          </a:p>
          <a:p>
            <a:r>
              <a:rPr lang="en-US" baseline="0" dirty="0"/>
              <a:t>Our intent is to continue to not only save money for you as member but also for the pool with the goal of lower premiums for all in the future.</a:t>
            </a:r>
            <a:endParaRPr lang="en-US" dirty="0"/>
          </a:p>
        </p:txBody>
      </p:sp>
      <p:sp>
        <p:nvSpPr>
          <p:cNvPr id="4" name="Slide Number Placeholder 3"/>
          <p:cNvSpPr>
            <a:spLocks noGrp="1"/>
          </p:cNvSpPr>
          <p:nvPr>
            <p:ph type="sldNum" sz="quarter" idx="10"/>
          </p:nvPr>
        </p:nvSpPr>
        <p:spPr/>
        <p:txBody>
          <a:bodyPr/>
          <a:lstStyle/>
          <a:p>
            <a:fld id="{07AEEF15-5609-C848-B62A-20DC87DAC009}" type="slidenum">
              <a:rPr lang="en-US" smtClean="0"/>
              <a:t>8</a:t>
            </a:fld>
            <a:endParaRPr lang="en-US"/>
          </a:p>
        </p:txBody>
      </p:sp>
    </p:spTree>
    <p:extLst>
      <p:ext uri="{BB962C8B-B14F-4D97-AF65-F5344CB8AC3E}">
        <p14:creationId xmlns:p14="http://schemas.microsoft.com/office/powerpoint/2010/main" val="3343367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a:t>
            </a:r>
            <a:r>
              <a:rPr lang="en-US" baseline="0" dirty="0"/>
              <a:t> your time today. Please contact HealthPartners Member Services if you have any additional questions. Have a great day!</a:t>
            </a:r>
            <a:endParaRPr lang="en-US" dirty="0"/>
          </a:p>
        </p:txBody>
      </p:sp>
      <p:sp>
        <p:nvSpPr>
          <p:cNvPr id="4" name="Slide Number Placeholder 3"/>
          <p:cNvSpPr>
            <a:spLocks noGrp="1"/>
          </p:cNvSpPr>
          <p:nvPr>
            <p:ph type="sldNum" sz="quarter" idx="10"/>
          </p:nvPr>
        </p:nvSpPr>
        <p:spPr/>
        <p:txBody>
          <a:bodyPr/>
          <a:lstStyle/>
          <a:p>
            <a:fld id="{07AEEF15-5609-C848-B62A-20DC87DAC009}" type="slidenum">
              <a:rPr lang="en-US" smtClean="0"/>
              <a:t>9</a:t>
            </a:fld>
            <a:endParaRPr lang="en-US"/>
          </a:p>
        </p:txBody>
      </p:sp>
    </p:spTree>
    <p:extLst>
      <p:ext uri="{BB962C8B-B14F-4D97-AF65-F5344CB8AC3E}">
        <p14:creationId xmlns:p14="http://schemas.microsoft.com/office/powerpoint/2010/main" val="12470468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jpe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P-TitleSlide-Green">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6B1E5CA-74A7-684D-8957-3502181088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8699" y="6121277"/>
            <a:ext cx="2375177" cy="435515"/>
          </a:xfrm>
          <a:prstGeom prst="rect">
            <a:avLst/>
          </a:prstGeom>
        </p:spPr>
      </p:pic>
      <p:sp>
        <p:nvSpPr>
          <p:cNvPr id="4" name="Rectangle 3">
            <a:extLst>
              <a:ext uri="{FF2B5EF4-FFF2-40B4-BE49-F238E27FC236}">
                <a16:creationId xmlns:a16="http://schemas.microsoft.com/office/drawing/2014/main" id="{95A9E2C9-6674-D041-BC77-C00380E2476D}"/>
              </a:ext>
            </a:extLst>
          </p:cNvPr>
          <p:cNvSpPr/>
          <p:nvPr userDrawn="1"/>
        </p:nvSpPr>
        <p:spPr>
          <a:xfrm>
            <a:off x="11430000" y="6121277"/>
            <a:ext cx="762000" cy="736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Freeform 53">
            <a:extLst>
              <a:ext uri="{FF2B5EF4-FFF2-40B4-BE49-F238E27FC236}">
                <a16:creationId xmlns:a16="http://schemas.microsoft.com/office/drawing/2014/main" id="{E7DCB55D-4000-884E-A81B-F1218CC64673}"/>
              </a:ext>
            </a:extLst>
          </p:cNvPr>
          <p:cNvSpPr/>
          <p:nvPr userDrawn="1"/>
        </p:nvSpPr>
        <p:spPr>
          <a:xfrm rot="18900000">
            <a:off x="9484360" y="1219348"/>
            <a:ext cx="3016110" cy="3016110"/>
          </a:xfrm>
          <a:custGeom>
            <a:avLst/>
            <a:gdLst>
              <a:gd name="connsiteX0" fmla="*/ 3016110 w 3016110"/>
              <a:gd name="connsiteY0" fmla="*/ 0 h 3016110"/>
              <a:gd name="connsiteX1" fmla="*/ 3016110 w 3016110"/>
              <a:gd name="connsiteY1" fmla="*/ 1696469 h 3016110"/>
              <a:gd name="connsiteX2" fmla="*/ 1696469 w 3016110"/>
              <a:gd name="connsiteY2" fmla="*/ 3016110 h 3016110"/>
              <a:gd name="connsiteX3" fmla="*/ 0 w 3016110"/>
              <a:gd name="connsiteY3" fmla="*/ 3016110 h 3016110"/>
              <a:gd name="connsiteX4" fmla="*/ 0 w 3016110"/>
              <a:gd name="connsiteY4" fmla="*/ 1721133 h 3016110"/>
              <a:gd name="connsiteX5" fmla="*/ 1721133 w 3016110"/>
              <a:gd name="connsiteY5" fmla="*/ 1721133 h 3016110"/>
              <a:gd name="connsiteX6" fmla="*/ 1721133 w 3016110"/>
              <a:gd name="connsiteY6" fmla="*/ 0 h 3016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6110" h="3016110">
                <a:moveTo>
                  <a:pt x="3016110" y="0"/>
                </a:moveTo>
                <a:lnTo>
                  <a:pt x="3016110" y="1696469"/>
                </a:lnTo>
                <a:lnTo>
                  <a:pt x="1696469" y="3016110"/>
                </a:lnTo>
                <a:lnTo>
                  <a:pt x="0" y="3016110"/>
                </a:lnTo>
                <a:lnTo>
                  <a:pt x="0" y="1721133"/>
                </a:lnTo>
                <a:lnTo>
                  <a:pt x="1721133" y="1721133"/>
                </a:lnTo>
                <a:lnTo>
                  <a:pt x="1721133"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Oval 46">
            <a:extLst>
              <a:ext uri="{FF2B5EF4-FFF2-40B4-BE49-F238E27FC236}">
                <a16:creationId xmlns:a16="http://schemas.microsoft.com/office/drawing/2014/main" id="{01E58F73-76E9-1A46-853B-E9B97A66E4F3}"/>
              </a:ext>
            </a:extLst>
          </p:cNvPr>
          <p:cNvSpPr/>
          <p:nvPr userDrawn="1"/>
        </p:nvSpPr>
        <p:spPr>
          <a:xfrm>
            <a:off x="2939672" y="1671485"/>
            <a:ext cx="923052" cy="92305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Oval 47">
            <a:extLst>
              <a:ext uri="{FF2B5EF4-FFF2-40B4-BE49-F238E27FC236}">
                <a16:creationId xmlns:a16="http://schemas.microsoft.com/office/drawing/2014/main" id="{BC862ABF-5D70-0143-A625-3A5A5F834941}"/>
              </a:ext>
            </a:extLst>
          </p:cNvPr>
          <p:cNvSpPr/>
          <p:nvPr userDrawn="1"/>
        </p:nvSpPr>
        <p:spPr>
          <a:xfrm>
            <a:off x="4159813" y="1671485"/>
            <a:ext cx="923052" cy="9230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Oval 48">
            <a:extLst>
              <a:ext uri="{FF2B5EF4-FFF2-40B4-BE49-F238E27FC236}">
                <a16:creationId xmlns:a16="http://schemas.microsoft.com/office/drawing/2014/main" id="{50E62C58-1127-AA4E-ADE0-91562CB9DAC7}"/>
              </a:ext>
            </a:extLst>
          </p:cNvPr>
          <p:cNvSpPr/>
          <p:nvPr userDrawn="1"/>
        </p:nvSpPr>
        <p:spPr>
          <a:xfrm>
            <a:off x="4159813" y="2904180"/>
            <a:ext cx="923052" cy="92305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1" name="Picture 50">
            <a:extLst>
              <a:ext uri="{FF2B5EF4-FFF2-40B4-BE49-F238E27FC236}">
                <a16:creationId xmlns:a16="http://schemas.microsoft.com/office/drawing/2014/main" id="{4D978E08-898E-4241-B104-1C829B066B2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69424" y="1636924"/>
            <a:ext cx="4682382" cy="2175728"/>
          </a:xfrm>
          <a:prstGeom prst="roundRect">
            <a:avLst>
              <a:gd name="adj" fmla="val 50000"/>
            </a:avLst>
          </a:prstGeom>
        </p:spPr>
      </p:pic>
      <p:pic>
        <p:nvPicPr>
          <p:cNvPr id="52" name="Picture 51">
            <a:extLst>
              <a:ext uri="{FF2B5EF4-FFF2-40B4-BE49-F238E27FC236}">
                <a16:creationId xmlns:a16="http://schemas.microsoft.com/office/drawing/2014/main" id="{2F28D117-AA6B-1441-AC65-4F8D6766EC4A}"/>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2933796" y="2904180"/>
            <a:ext cx="937470" cy="936775"/>
          </a:xfrm>
          <a:prstGeom prst="ellipse">
            <a:avLst/>
          </a:prstGeom>
        </p:spPr>
      </p:pic>
      <p:sp>
        <p:nvSpPr>
          <p:cNvPr id="11" name="Text Placeholder 3">
            <a:extLst>
              <a:ext uri="{FF2B5EF4-FFF2-40B4-BE49-F238E27FC236}">
                <a16:creationId xmlns:a16="http://schemas.microsoft.com/office/drawing/2014/main" id="{71431467-C2BF-714B-8486-23C0FFA56C29}"/>
              </a:ext>
            </a:extLst>
          </p:cNvPr>
          <p:cNvSpPr>
            <a:spLocks noGrp="1"/>
          </p:cNvSpPr>
          <p:nvPr>
            <p:ph type="body" sz="quarter" idx="25" hasCustomPrompt="1"/>
          </p:nvPr>
        </p:nvSpPr>
        <p:spPr>
          <a:xfrm rot="16200000">
            <a:off x="443948" y="1673257"/>
            <a:ext cx="2167698" cy="2167698"/>
          </a:xfrm>
          <a:prstGeom prst="teardrop">
            <a:avLst/>
          </a:prstGeom>
          <a:solidFill>
            <a:schemeClr val="accent6"/>
          </a:solidFill>
        </p:spPr>
        <p:txBody>
          <a:bodyPr vert="vert" wrap="none" lIns="0" tIns="0" rIns="0" bIns="0" anchor="ctr">
            <a:normAutofit/>
          </a:bodyPr>
          <a:lstStyle>
            <a:lvl1pPr marL="0" indent="0" algn="ctr">
              <a:lnSpc>
                <a:spcPct val="100000"/>
              </a:lnSpc>
              <a:buNone/>
              <a:defRPr sz="2400" b="1" i="0">
                <a:solidFill>
                  <a:schemeClr val="bg1"/>
                </a:solidFill>
                <a:latin typeface="Arial" panose="020B0604020202020204" pitchFamily="34" charset="0"/>
                <a:cs typeface="Arial" panose="020B0604020202020204" pitchFamily="34" charset="0"/>
              </a:defRPr>
            </a:lvl1pPr>
          </a:lstStyle>
          <a:p>
            <a:pPr lvl="0"/>
            <a:r>
              <a:rPr lang="en-US" dirty="0"/>
              <a:t>2020 Open</a:t>
            </a:r>
            <a:br>
              <a:rPr lang="en-US" dirty="0"/>
            </a:br>
            <a:r>
              <a:rPr lang="en-US" dirty="0"/>
              <a:t>Enrollment</a:t>
            </a:r>
          </a:p>
        </p:txBody>
      </p:sp>
      <p:sp>
        <p:nvSpPr>
          <p:cNvPr id="6" name="Text Placeholder 5"/>
          <p:cNvSpPr>
            <a:spLocks noGrp="1"/>
          </p:cNvSpPr>
          <p:nvPr>
            <p:ph type="body" sz="quarter" idx="27" hasCustomPrompt="1"/>
          </p:nvPr>
        </p:nvSpPr>
        <p:spPr>
          <a:xfrm>
            <a:off x="8442325" y="6121277"/>
            <a:ext cx="3368675" cy="435515"/>
          </a:xfrm>
        </p:spPr>
        <p:txBody>
          <a:bodyPr anchor="ctr">
            <a:normAutofit/>
          </a:bodyPr>
          <a:lstStyle>
            <a:lvl1pPr marL="0" indent="0" algn="r">
              <a:buNone/>
              <a:defRPr sz="1800" baseline="0"/>
            </a:lvl1pPr>
          </a:lstStyle>
          <a:p>
            <a:pPr lvl="0"/>
            <a:r>
              <a:rPr lang="en-US" dirty="0"/>
              <a:t>Additional text, as needed</a:t>
            </a:r>
          </a:p>
        </p:txBody>
      </p:sp>
    </p:spTree>
    <p:extLst>
      <p:ext uri="{BB962C8B-B14F-4D97-AF65-F5344CB8AC3E}">
        <p14:creationId xmlns:p14="http://schemas.microsoft.com/office/powerpoint/2010/main" val="41884027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een-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205912" y="6356350"/>
            <a:ext cx="2332832" cy="365125"/>
          </a:xfrm>
        </p:spPr>
        <p:txBody>
          <a:bodyPr/>
          <a:lstStyle>
            <a:lvl1pPr>
              <a:defRPr b="0" i="0"/>
            </a:lvl1pPr>
          </a:lstStyle>
          <a:p>
            <a:fld id="{0DAA1E9F-3FE3-1545-B28E-F6DF3EA165F5}" type="slidenum">
              <a:rPr lang="en-US" smtClean="0"/>
              <a:pPr/>
              <a:t>‹#›</a:t>
            </a:fld>
            <a:endParaRPr lang="en-US" dirty="0"/>
          </a:p>
        </p:txBody>
      </p:sp>
      <p:sp>
        <p:nvSpPr>
          <p:cNvPr id="9" name="Title 1">
            <a:extLst>
              <a:ext uri="{FF2B5EF4-FFF2-40B4-BE49-F238E27FC236}">
                <a16:creationId xmlns:a16="http://schemas.microsoft.com/office/drawing/2014/main" id="{206B132F-6A8F-BD47-BA01-FD311302A83A}"/>
              </a:ext>
            </a:extLst>
          </p:cNvPr>
          <p:cNvSpPr>
            <a:spLocks noGrp="1"/>
          </p:cNvSpPr>
          <p:nvPr>
            <p:ph type="title"/>
          </p:nvPr>
        </p:nvSpPr>
        <p:spPr>
          <a:xfrm>
            <a:off x="242888" y="222885"/>
            <a:ext cx="11295856" cy="113157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5" name="Rectangle 4">
            <a:extLst>
              <a:ext uri="{FF2B5EF4-FFF2-40B4-BE49-F238E27FC236}">
                <a16:creationId xmlns:a16="http://schemas.microsoft.com/office/drawing/2014/main" id="{241DEBE8-625B-5B44-9B34-67B75D7C84EB}"/>
              </a:ext>
            </a:extLst>
          </p:cNvPr>
          <p:cNvSpPr/>
          <p:nvPr userDrawn="1"/>
        </p:nvSpPr>
        <p:spPr>
          <a:xfrm>
            <a:off x="344633" y="1221921"/>
            <a:ext cx="776574" cy="6465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1909427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urple-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205912" y="6356350"/>
            <a:ext cx="2332832" cy="365125"/>
          </a:xfrm>
        </p:spPr>
        <p:txBody>
          <a:bodyPr/>
          <a:lstStyle>
            <a:lvl1pPr>
              <a:defRPr b="0" i="0"/>
            </a:lvl1pPr>
          </a:lstStyle>
          <a:p>
            <a:fld id="{0DAA1E9F-3FE3-1545-B28E-F6DF3EA165F5}" type="slidenum">
              <a:rPr lang="en-US" smtClean="0"/>
              <a:pPr/>
              <a:t>‹#›</a:t>
            </a:fld>
            <a:endParaRPr lang="en-US" dirty="0"/>
          </a:p>
        </p:txBody>
      </p:sp>
      <p:sp>
        <p:nvSpPr>
          <p:cNvPr id="9" name="Title 1">
            <a:extLst>
              <a:ext uri="{FF2B5EF4-FFF2-40B4-BE49-F238E27FC236}">
                <a16:creationId xmlns:a16="http://schemas.microsoft.com/office/drawing/2014/main" id="{206B132F-6A8F-BD47-BA01-FD311302A83A}"/>
              </a:ext>
            </a:extLst>
          </p:cNvPr>
          <p:cNvSpPr>
            <a:spLocks noGrp="1"/>
          </p:cNvSpPr>
          <p:nvPr>
            <p:ph type="title"/>
          </p:nvPr>
        </p:nvSpPr>
        <p:spPr>
          <a:xfrm>
            <a:off x="242888" y="222885"/>
            <a:ext cx="11295856" cy="1131570"/>
          </a:xfrm>
        </p:spPr>
        <p:txBody>
          <a:bodyPr/>
          <a:lstStyle>
            <a:lvl1pPr>
              <a:defRPr b="1" i="0"/>
            </a:lvl1pPr>
          </a:lstStyle>
          <a:p>
            <a:r>
              <a:rPr lang="en-US" dirty="0"/>
              <a:t>Click to edit Master title style</a:t>
            </a:r>
          </a:p>
        </p:txBody>
      </p:sp>
      <p:sp>
        <p:nvSpPr>
          <p:cNvPr id="7" name="Rectangle 6">
            <a:extLst>
              <a:ext uri="{FF2B5EF4-FFF2-40B4-BE49-F238E27FC236}">
                <a16:creationId xmlns:a16="http://schemas.microsoft.com/office/drawing/2014/main" id="{7A42F135-2E13-FB4F-919D-AB0A80D9D1C0}"/>
              </a:ext>
            </a:extLst>
          </p:cNvPr>
          <p:cNvSpPr/>
          <p:nvPr userDrawn="1"/>
        </p:nvSpPr>
        <p:spPr>
          <a:xfrm>
            <a:off x="344633" y="1221921"/>
            <a:ext cx="776574" cy="646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0304668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HP-TransitionSlide-Purp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BB69D9D-5B8C-0A40-8236-47E2A54B9B9B}"/>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1999" cy="6857999"/>
          </a:xfrm>
          <a:prstGeom prst="rect">
            <a:avLst/>
          </a:prstGeom>
        </p:spPr>
      </p:pic>
      <p:pic>
        <p:nvPicPr>
          <p:cNvPr id="7" name="Picture 6">
            <a:extLst>
              <a:ext uri="{FF2B5EF4-FFF2-40B4-BE49-F238E27FC236}">
                <a16:creationId xmlns:a16="http://schemas.microsoft.com/office/drawing/2014/main" id="{19AC3561-CB46-564D-9833-7F2AEC46F6A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605555" y="6387573"/>
            <a:ext cx="454017" cy="302678"/>
          </a:xfrm>
          <a:prstGeom prst="rect">
            <a:avLst/>
          </a:prstGeom>
        </p:spPr>
      </p:pic>
      <p:sp>
        <p:nvSpPr>
          <p:cNvPr id="8" name="Title 1">
            <a:extLst>
              <a:ext uri="{FF2B5EF4-FFF2-40B4-BE49-F238E27FC236}">
                <a16:creationId xmlns:a16="http://schemas.microsoft.com/office/drawing/2014/main" id="{255A1C7B-9B6C-984A-9BDC-14F871BA8348}"/>
              </a:ext>
            </a:extLst>
          </p:cNvPr>
          <p:cNvSpPr>
            <a:spLocks noGrp="1"/>
          </p:cNvSpPr>
          <p:nvPr>
            <p:ph type="title"/>
          </p:nvPr>
        </p:nvSpPr>
        <p:spPr>
          <a:xfrm>
            <a:off x="242888" y="222885"/>
            <a:ext cx="11295856" cy="1131570"/>
          </a:xfrm>
        </p:spPr>
        <p:txBody>
          <a:bodyPr/>
          <a:lstStyle>
            <a:lvl1pPr>
              <a:defRPr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1" name="Content Placeholder 2">
            <a:extLst>
              <a:ext uri="{FF2B5EF4-FFF2-40B4-BE49-F238E27FC236}">
                <a16:creationId xmlns:a16="http://schemas.microsoft.com/office/drawing/2014/main" id="{B3F0DA5D-69F6-7E4D-A807-EC036EF6DC94}"/>
              </a:ext>
            </a:extLst>
          </p:cNvPr>
          <p:cNvSpPr>
            <a:spLocks noGrp="1"/>
          </p:cNvSpPr>
          <p:nvPr>
            <p:ph idx="1" hasCustomPrompt="1"/>
          </p:nvPr>
        </p:nvSpPr>
        <p:spPr>
          <a:xfrm>
            <a:off x="1032734" y="1731981"/>
            <a:ext cx="6347011" cy="3711388"/>
          </a:xfrm>
        </p:spPr>
        <p:txBody>
          <a:bodyPr/>
          <a:lstStyle>
            <a:lvl1pPr marL="0" indent="0">
              <a:buNone/>
              <a:defRPr b="0" i="0">
                <a:solidFill>
                  <a:schemeClr val="bg1"/>
                </a:solidFill>
              </a:defRPr>
            </a:lvl1pPr>
            <a:lvl2pPr marL="457200" indent="0">
              <a:buNone/>
              <a:defRPr b="0" i="0">
                <a:solidFill>
                  <a:schemeClr val="bg1"/>
                </a:solidFill>
              </a:defRPr>
            </a:lvl2pPr>
            <a:lvl3pPr marL="914400" indent="0">
              <a:buNone/>
              <a:defRPr b="0" i="0">
                <a:solidFill>
                  <a:schemeClr val="bg1"/>
                </a:solidFill>
              </a:defRPr>
            </a:lvl3pPr>
            <a:lvl4pPr marL="1371600" indent="0">
              <a:buNone/>
              <a:defRPr b="0" i="0">
                <a:solidFill>
                  <a:schemeClr val="bg1"/>
                </a:solidFill>
              </a:defRPr>
            </a:lvl4pPr>
            <a:lvl5pPr marL="1828800" indent="0">
              <a:buNone/>
              <a:defRPr b="0" i="0">
                <a:solidFill>
                  <a:schemeClr val="bg1"/>
                </a:solidFill>
              </a:defRPr>
            </a:lvl5pPr>
          </a:lstStyle>
          <a:p>
            <a:pPr>
              <a:lnSpc>
                <a:spcPct val="200000"/>
              </a:lnSpc>
            </a:pPr>
            <a:r>
              <a:rPr lang="en-US" sz="2800" dirty="0"/>
              <a:t>Bullet One</a:t>
            </a:r>
          </a:p>
          <a:p>
            <a:pPr>
              <a:lnSpc>
                <a:spcPct val="200000"/>
              </a:lnSpc>
            </a:pPr>
            <a:r>
              <a:rPr lang="en-US" sz="2800" dirty="0"/>
              <a:t>Bullet Two</a:t>
            </a:r>
          </a:p>
          <a:p>
            <a:pPr>
              <a:lnSpc>
                <a:spcPct val="200000"/>
              </a:lnSpc>
            </a:pPr>
            <a:r>
              <a:rPr lang="en-US" sz="2800" dirty="0"/>
              <a:t>Bullet Three</a:t>
            </a:r>
          </a:p>
        </p:txBody>
      </p:sp>
      <p:sp>
        <p:nvSpPr>
          <p:cNvPr id="22" name="Rectangle 21">
            <a:extLst>
              <a:ext uri="{FF2B5EF4-FFF2-40B4-BE49-F238E27FC236}">
                <a16:creationId xmlns:a16="http://schemas.microsoft.com/office/drawing/2014/main" id="{D2902218-8C3A-B94E-9D63-986548523FBB}"/>
              </a:ext>
            </a:extLst>
          </p:cNvPr>
          <p:cNvSpPr/>
          <p:nvPr userDrawn="1"/>
        </p:nvSpPr>
        <p:spPr>
          <a:xfrm>
            <a:off x="344633" y="1221921"/>
            <a:ext cx="776574" cy="646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34598743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P-TransitionSlide-Green">
    <p:bg>
      <p:bgPr>
        <a:solidFill>
          <a:srgbClr val="00402F"/>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AC3561-CB46-564D-9833-7F2AEC46F6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05555" y="6387573"/>
            <a:ext cx="454017" cy="302678"/>
          </a:xfrm>
          <a:prstGeom prst="rect">
            <a:avLst/>
          </a:prstGeom>
        </p:spPr>
      </p:pic>
      <p:sp>
        <p:nvSpPr>
          <p:cNvPr id="8" name="Title 1">
            <a:extLst>
              <a:ext uri="{FF2B5EF4-FFF2-40B4-BE49-F238E27FC236}">
                <a16:creationId xmlns:a16="http://schemas.microsoft.com/office/drawing/2014/main" id="{255A1C7B-9B6C-984A-9BDC-14F871BA8348}"/>
              </a:ext>
            </a:extLst>
          </p:cNvPr>
          <p:cNvSpPr>
            <a:spLocks noGrp="1"/>
          </p:cNvSpPr>
          <p:nvPr>
            <p:ph type="title"/>
          </p:nvPr>
        </p:nvSpPr>
        <p:spPr>
          <a:xfrm>
            <a:off x="242888" y="222885"/>
            <a:ext cx="11295856" cy="1131570"/>
          </a:xfrm>
        </p:spPr>
        <p:txBody>
          <a:bodyPr/>
          <a:lstStyle>
            <a:lvl1pPr>
              <a:defRPr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1" name="Content Placeholder 2">
            <a:extLst>
              <a:ext uri="{FF2B5EF4-FFF2-40B4-BE49-F238E27FC236}">
                <a16:creationId xmlns:a16="http://schemas.microsoft.com/office/drawing/2014/main" id="{B3F0DA5D-69F6-7E4D-A807-EC036EF6DC94}"/>
              </a:ext>
            </a:extLst>
          </p:cNvPr>
          <p:cNvSpPr>
            <a:spLocks noGrp="1"/>
          </p:cNvSpPr>
          <p:nvPr>
            <p:ph idx="1" hasCustomPrompt="1"/>
          </p:nvPr>
        </p:nvSpPr>
        <p:spPr>
          <a:xfrm>
            <a:off x="1032734" y="1731981"/>
            <a:ext cx="6347011" cy="3711388"/>
          </a:xfrm>
        </p:spPr>
        <p:txBody>
          <a:bodyPr/>
          <a:lstStyle>
            <a:lvl1pPr marL="0" indent="0">
              <a:buNone/>
              <a:defRPr b="0" i="0">
                <a:solidFill>
                  <a:schemeClr val="bg1"/>
                </a:solidFill>
              </a:defRPr>
            </a:lvl1pPr>
            <a:lvl2pPr marL="457200" indent="0">
              <a:buNone/>
              <a:defRPr b="0" i="0">
                <a:solidFill>
                  <a:schemeClr val="bg1"/>
                </a:solidFill>
              </a:defRPr>
            </a:lvl2pPr>
            <a:lvl3pPr marL="914400" indent="0">
              <a:buNone/>
              <a:defRPr b="0" i="0">
                <a:solidFill>
                  <a:schemeClr val="bg1"/>
                </a:solidFill>
              </a:defRPr>
            </a:lvl3pPr>
            <a:lvl4pPr marL="1371600" indent="0">
              <a:buNone/>
              <a:defRPr b="0" i="0">
                <a:solidFill>
                  <a:schemeClr val="bg1"/>
                </a:solidFill>
              </a:defRPr>
            </a:lvl4pPr>
            <a:lvl5pPr marL="1828800" indent="0">
              <a:buNone/>
              <a:defRPr b="0" i="0">
                <a:solidFill>
                  <a:schemeClr val="bg1"/>
                </a:solidFill>
              </a:defRPr>
            </a:lvl5pPr>
          </a:lstStyle>
          <a:p>
            <a:pPr>
              <a:lnSpc>
                <a:spcPct val="200000"/>
              </a:lnSpc>
            </a:pPr>
            <a:r>
              <a:rPr lang="en-US" sz="2800" dirty="0"/>
              <a:t>Bullet One</a:t>
            </a:r>
          </a:p>
          <a:p>
            <a:pPr>
              <a:lnSpc>
                <a:spcPct val="200000"/>
              </a:lnSpc>
            </a:pPr>
            <a:r>
              <a:rPr lang="en-US" sz="2800" dirty="0"/>
              <a:t>Bullet Two</a:t>
            </a:r>
          </a:p>
          <a:p>
            <a:pPr>
              <a:lnSpc>
                <a:spcPct val="200000"/>
              </a:lnSpc>
            </a:pPr>
            <a:r>
              <a:rPr lang="en-US" sz="2800" dirty="0"/>
              <a:t>Bullet Three</a:t>
            </a:r>
          </a:p>
        </p:txBody>
      </p:sp>
      <p:sp>
        <p:nvSpPr>
          <p:cNvPr id="22" name="Rectangle 21">
            <a:extLst>
              <a:ext uri="{FF2B5EF4-FFF2-40B4-BE49-F238E27FC236}">
                <a16:creationId xmlns:a16="http://schemas.microsoft.com/office/drawing/2014/main" id="{D2902218-8C3A-B94E-9D63-986548523FBB}"/>
              </a:ext>
            </a:extLst>
          </p:cNvPr>
          <p:cNvSpPr/>
          <p:nvPr userDrawn="1"/>
        </p:nvSpPr>
        <p:spPr>
          <a:xfrm>
            <a:off x="344633" y="1221921"/>
            <a:ext cx="776574" cy="6465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6964103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HP-TransitionSlide-Blue">
    <p:bg>
      <p:bgPr>
        <a:solidFill>
          <a:srgbClr val="1776B5"/>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AC3561-CB46-564D-9833-7F2AEC46F6A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605555" y="6387573"/>
            <a:ext cx="454017" cy="302678"/>
          </a:xfrm>
          <a:prstGeom prst="rect">
            <a:avLst/>
          </a:prstGeom>
        </p:spPr>
      </p:pic>
      <p:sp>
        <p:nvSpPr>
          <p:cNvPr id="8" name="Title 1">
            <a:extLst>
              <a:ext uri="{FF2B5EF4-FFF2-40B4-BE49-F238E27FC236}">
                <a16:creationId xmlns:a16="http://schemas.microsoft.com/office/drawing/2014/main" id="{255A1C7B-9B6C-984A-9BDC-14F871BA8348}"/>
              </a:ext>
            </a:extLst>
          </p:cNvPr>
          <p:cNvSpPr>
            <a:spLocks noGrp="1"/>
          </p:cNvSpPr>
          <p:nvPr>
            <p:ph type="title"/>
          </p:nvPr>
        </p:nvSpPr>
        <p:spPr>
          <a:xfrm>
            <a:off x="242888" y="222885"/>
            <a:ext cx="11295856" cy="1131570"/>
          </a:xfrm>
        </p:spPr>
        <p:txBody>
          <a:bodyPr/>
          <a:lstStyle>
            <a:lvl1pPr>
              <a:defRPr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1" name="Content Placeholder 2">
            <a:extLst>
              <a:ext uri="{FF2B5EF4-FFF2-40B4-BE49-F238E27FC236}">
                <a16:creationId xmlns:a16="http://schemas.microsoft.com/office/drawing/2014/main" id="{B3F0DA5D-69F6-7E4D-A807-EC036EF6DC94}"/>
              </a:ext>
            </a:extLst>
          </p:cNvPr>
          <p:cNvSpPr>
            <a:spLocks noGrp="1"/>
          </p:cNvSpPr>
          <p:nvPr>
            <p:ph idx="1" hasCustomPrompt="1"/>
          </p:nvPr>
        </p:nvSpPr>
        <p:spPr>
          <a:xfrm>
            <a:off x="1032734" y="1731981"/>
            <a:ext cx="6347011" cy="3711388"/>
          </a:xfrm>
        </p:spPr>
        <p:txBody>
          <a:bodyPr/>
          <a:lstStyle>
            <a:lvl1pPr marL="0" indent="0">
              <a:buNone/>
              <a:defRPr b="0" i="0">
                <a:solidFill>
                  <a:schemeClr val="bg1"/>
                </a:solidFill>
              </a:defRPr>
            </a:lvl1pPr>
            <a:lvl2pPr marL="457200" indent="0">
              <a:buNone/>
              <a:defRPr b="0" i="0">
                <a:solidFill>
                  <a:schemeClr val="bg1"/>
                </a:solidFill>
              </a:defRPr>
            </a:lvl2pPr>
            <a:lvl3pPr marL="914400" indent="0">
              <a:buNone/>
              <a:defRPr b="0" i="0">
                <a:solidFill>
                  <a:schemeClr val="bg1"/>
                </a:solidFill>
              </a:defRPr>
            </a:lvl3pPr>
            <a:lvl4pPr marL="1371600" indent="0">
              <a:buNone/>
              <a:defRPr b="0" i="0">
                <a:solidFill>
                  <a:schemeClr val="bg1"/>
                </a:solidFill>
              </a:defRPr>
            </a:lvl4pPr>
            <a:lvl5pPr marL="1828800" indent="0">
              <a:buNone/>
              <a:defRPr b="0" i="0">
                <a:solidFill>
                  <a:schemeClr val="bg1"/>
                </a:solidFill>
              </a:defRPr>
            </a:lvl5pPr>
          </a:lstStyle>
          <a:p>
            <a:pPr>
              <a:lnSpc>
                <a:spcPct val="200000"/>
              </a:lnSpc>
            </a:pPr>
            <a:r>
              <a:rPr lang="en-US" sz="2800" dirty="0"/>
              <a:t>Bullet One</a:t>
            </a:r>
          </a:p>
          <a:p>
            <a:pPr>
              <a:lnSpc>
                <a:spcPct val="200000"/>
              </a:lnSpc>
            </a:pPr>
            <a:r>
              <a:rPr lang="en-US" sz="2800" dirty="0"/>
              <a:t>Bullet Two</a:t>
            </a:r>
          </a:p>
          <a:p>
            <a:pPr>
              <a:lnSpc>
                <a:spcPct val="200000"/>
              </a:lnSpc>
            </a:pPr>
            <a:r>
              <a:rPr lang="en-US" sz="2800" dirty="0"/>
              <a:t>Bullet Three</a:t>
            </a:r>
          </a:p>
        </p:txBody>
      </p:sp>
      <p:sp>
        <p:nvSpPr>
          <p:cNvPr id="22" name="Rectangle 21">
            <a:extLst>
              <a:ext uri="{FF2B5EF4-FFF2-40B4-BE49-F238E27FC236}">
                <a16:creationId xmlns:a16="http://schemas.microsoft.com/office/drawing/2014/main" id="{D2902218-8C3A-B94E-9D63-986548523FBB}"/>
              </a:ext>
            </a:extLst>
          </p:cNvPr>
          <p:cNvSpPr/>
          <p:nvPr userDrawn="1"/>
        </p:nvSpPr>
        <p:spPr>
          <a:xfrm>
            <a:off x="344633" y="1221921"/>
            <a:ext cx="776574" cy="646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29407970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Generic-TransitionSlide-Purpl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BB69D9D-5B8C-0A40-8236-47E2A54B9B9B}"/>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1999" cy="6857999"/>
          </a:xfrm>
          <a:prstGeom prst="rect">
            <a:avLst/>
          </a:prstGeom>
        </p:spPr>
      </p:pic>
      <p:sp>
        <p:nvSpPr>
          <p:cNvPr id="8" name="Title 1">
            <a:extLst>
              <a:ext uri="{FF2B5EF4-FFF2-40B4-BE49-F238E27FC236}">
                <a16:creationId xmlns:a16="http://schemas.microsoft.com/office/drawing/2014/main" id="{255A1C7B-9B6C-984A-9BDC-14F871BA8348}"/>
              </a:ext>
            </a:extLst>
          </p:cNvPr>
          <p:cNvSpPr>
            <a:spLocks noGrp="1"/>
          </p:cNvSpPr>
          <p:nvPr>
            <p:ph type="title"/>
          </p:nvPr>
        </p:nvSpPr>
        <p:spPr>
          <a:xfrm>
            <a:off x="242888" y="222885"/>
            <a:ext cx="11295856" cy="1131570"/>
          </a:xfrm>
        </p:spPr>
        <p:txBody>
          <a:bodyPr/>
          <a:lstStyle>
            <a:lvl1pPr>
              <a:defRPr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1" name="Content Placeholder 2">
            <a:extLst>
              <a:ext uri="{FF2B5EF4-FFF2-40B4-BE49-F238E27FC236}">
                <a16:creationId xmlns:a16="http://schemas.microsoft.com/office/drawing/2014/main" id="{B3F0DA5D-69F6-7E4D-A807-EC036EF6DC94}"/>
              </a:ext>
            </a:extLst>
          </p:cNvPr>
          <p:cNvSpPr>
            <a:spLocks noGrp="1"/>
          </p:cNvSpPr>
          <p:nvPr>
            <p:ph idx="1" hasCustomPrompt="1"/>
          </p:nvPr>
        </p:nvSpPr>
        <p:spPr>
          <a:xfrm>
            <a:off x="1032734" y="1731981"/>
            <a:ext cx="6347011" cy="3711388"/>
          </a:xfrm>
        </p:spPr>
        <p:txBody>
          <a:bodyPr/>
          <a:lstStyle>
            <a:lvl1pPr marL="0" indent="0">
              <a:buNone/>
              <a:defRPr b="0" i="0">
                <a:solidFill>
                  <a:schemeClr val="bg1"/>
                </a:solidFill>
              </a:defRPr>
            </a:lvl1pPr>
            <a:lvl2pPr marL="457200" indent="0">
              <a:buNone/>
              <a:defRPr b="0" i="0">
                <a:solidFill>
                  <a:schemeClr val="bg1"/>
                </a:solidFill>
              </a:defRPr>
            </a:lvl2pPr>
            <a:lvl3pPr marL="914400" indent="0">
              <a:buNone/>
              <a:defRPr b="0" i="0">
                <a:solidFill>
                  <a:schemeClr val="bg1"/>
                </a:solidFill>
              </a:defRPr>
            </a:lvl3pPr>
            <a:lvl4pPr marL="1371600" indent="0">
              <a:buNone/>
              <a:defRPr b="0" i="0">
                <a:solidFill>
                  <a:schemeClr val="bg1"/>
                </a:solidFill>
              </a:defRPr>
            </a:lvl4pPr>
            <a:lvl5pPr marL="1828800" indent="0">
              <a:buNone/>
              <a:defRPr b="0" i="0">
                <a:solidFill>
                  <a:schemeClr val="bg1"/>
                </a:solidFill>
              </a:defRPr>
            </a:lvl5pPr>
          </a:lstStyle>
          <a:p>
            <a:pPr>
              <a:lnSpc>
                <a:spcPct val="200000"/>
              </a:lnSpc>
            </a:pPr>
            <a:r>
              <a:rPr lang="en-US" sz="2800" dirty="0"/>
              <a:t>Bullet One</a:t>
            </a:r>
          </a:p>
          <a:p>
            <a:pPr>
              <a:lnSpc>
                <a:spcPct val="200000"/>
              </a:lnSpc>
            </a:pPr>
            <a:r>
              <a:rPr lang="en-US" sz="2800" dirty="0"/>
              <a:t>Bullet Two</a:t>
            </a:r>
          </a:p>
          <a:p>
            <a:pPr>
              <a:lnSpc>
                <a:spcPct val="200000"/>
              </a:lnSpc>
            </a:pPr>
            <a:r>
              <a:rPr lang="en-US" sz="2800" dirty="0"/>
              <a:t>Bullet Three</a:t>
            </a:r>
          </a:p>
        </p:txBody>
      </p:sp>
      <p:sp>
        <p:nvSpPr>
          <p:cNvPr id="22" name="Rectangle 21">
            <a:extLst>
              <a:ext uri="{FF2B5EF4-FFF2-40B4-BE49-F238E27FC236}">
                <a16:creationId xmlns:a16="http://schemas.microsoft.com/office/drawing/2014/main" id="{D2902218-8C3A-B94E-9D63-986548523FBB}"/>
              </a:ext>
            </a:extLst>
          </p:cNvPr>
          <p:cNvSpPr/>
          <p:nvPr userDrawn="1"/>
        </p:nvSpPr>
        <p:spPr>
          <a:xfrm>
            <a:off x="344633" y="1221921"/>
            <a:ext cx="776574" cy="646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8506594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Generic-TransitionSlide-Green">
    <p:bg>
      <p:bgPr>
        <a:solidFill>
          <a:srgbClr val="00402F"/>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A50D6E-8304-1D45-8CE5-15DC2716B6D0}"/>
              </a:ext>
            </a:extLst>
          </p:cNvPr>
          <p:cNvSpPr/>
          <p:nvPr userDrawn="1"/>
        </p:nvSpPr>
        <p:spPr>
          <a:xfrm>
            <a:off x="0" y="0"/>
            <a:ext cx="12192000" cy="6858000"/>
          </a:xfrm>
          <a:prstGeom prst="rect">
            <a:avLst/>
          </a:prstGeom>
          <a:solidFill>
            <a:srgbClr val="00402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Title 1">
            <a:extLst>
              <a:ext uri="{FF2B5EF4-FFF2-40B4-BE49-F238E27FC236}">
                <a16:creationId xmlns:a16="http://schemas.microsoft.com/office/drawing/2014/main" id="{255A1C7B-9B6C-984A-9BDC-14F871BA8348}"/>
              </a:ext>
            </a:extLst>
          </p:cNvPr>
          <p:cNvSpPr>
            <a:spLocks noGrp="1"/>
          </p:cNvSpPr>
          <p:nvPr>
            <p:ph type="title"/>
          </p:nvPr>
        </p:nvSpPr>
        <p:spPr>
          <a:xfrm>
            <a:off x="242888" y="222885"/>
            <a:ext cx="11295856" cy="1131570"/>
          </a:xfrm>
        </p:spPr>
        <p:txBody>
          <a:bodyPr/>
          <a:lstStyle>
            <a:lvl1pPr>
              <a:defRPr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1" name="Content Placeholder 2">
            <a:extLst>
              <a:ext uri="{FF2B5EF4-FFF2-40B4-BE49-F238E27FC236}">
                <a16:creationId xmlns:a16="http://schemas.microsoft.com/office/drawing/2014/main" id="{B3F0DA5D-69F6-7E4D-A807-EC036EF6DC94}"/>
              </a:ext>
            </a:extLst>
          </p:cNvPr>
          <p:cNvSpPr>
            <a:spLocks noGrp="1"/>
          </p:cNvSpPr>
          <p:nvPr>
            <p:ph idx="1" hasCustomPrompt="1"/>
          </p:nvPr>
        </p:nvSpPr>
        <p:spPr>
          <a:xfrm>
            <a:off x="1032734" y="1731981"/>
            <a:ext cx="6347011" cy="3711388"/>
          </a:xfrm>
        </p:spPr>
        <p:txBody>
          <a:bodyPr/>
          <a:lstStyle>
            <a:lvl1pPr marL="0" indent="0">
              <a:buNone/>
              <a:defRPr b="0" i="0">
                <a:solidFill>
                  <a:schemeClr val="bg1"/>
                </a:solidFill>
              </a:defRPr>
            </a:lvl1pPr>
            <a:lvl2pPr marL="457200" indent="0">
              <a:buNone/>
              <a:defRPr b="0" i="0">
                <a:solidFill>
                  <a:schemeClr val="bg1"/>
                </a:solidFill>
              </a:defRPr>
            </a:lvl2pPr>
            <a:lvl3pPr marL="914400" indent="0">
              <a:buNone/>
              <a:defRPr b="0" i="0">
                <a:solidFill>
                  <a:schemeClr val="bg1"/>
                </a:solidFill>
              </a:defRPr>
            </a:lvl3pPr>
            <a:lvl4pPr marL="1371600" indent="0">
              <a:buNone/>
              <a:defRPr b="0" i="0">
                <a:solidFill>
                  <a:schemeClr val="bg1"/>
                </a:solidFill>
              </a:defRPr>
            </a:lvl4pPr>
            <a:lvl5pPr marL="1828800" indent="0">
              <a:buNone/>
              <a:defRPr b="0" i="0">
                <a:solidFill>
                  <a:schemeClr val="bg1"/>
                </a:solidFill>
              </a:defRPr>
            </a:lvl5pPr>
          </a:lstStyle>
          <a:p>
            <a:pPr>
              <a:lnSpc>
                <a:spcPct val="200000"/>
              </a:lnSpc>
            </a:pPr>
            <a:r>
              <a:rPr lang="en-US" sz="2800" dirty="0"/>
              <a:t>Bullet One</a:t>
            </a:r>
          </a:p>
          <a:p>
            <a:pPr>
              <a:lnSpc>
                <a:spcPct val="200000"/>
              </a:lnSpc>
            </a:pPr>
            <a:r>
              <a:rPr lang="en-US" sz="2800" dirty="0"/>
              <a:t>Bullet Two</a:t>
            </a:r>
          </a:p>
          <a:p>
            <a:pPr>
              <a:lnSpc>
                <a:spcPct val="200000"/>
              </a:lnSpc>
            </a:pPr>
            <a:r>
              <a:rPr lang="en-US" sz="2800" dirty="0"/>
              <a:t>Bullet Three</a:t>
            </a:r>
          </a:p>
        </p:txBody>
      </p:sp>
      <p:sp>
        <p:nvSpPr>
          <p:cNvPr id="22" name="Rectangle 21">
            <a:extLst>
              <a:ext uri="{FF2B5EF4-FFF2-40B4-BE49-F238E27FC236}">
                <a16:creationId xmlns:a16="http://schemas.microsoft.com/office/drawing/2014/main" id="{D2902218-8C3A-B94E-9D63-986548523FBB}"/>
              </a:ext>
            </a:extLst>
          </p:cNvPr>
          <p:cNvSpPr/>
          <p:nvPr userDrawn="1"/>
        </p:nvSpPr>
        <p:spPr>
          <a:xfrm>
            <a:off x="344633" y="1221921"/>
            <a:ext cx="776574" cy="6465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70801174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eneric-TransitionSlide-Blue">
    <p:bg>
      <p:bgPr>
        <a:solidFill>
          <a:srgbClr val="1776B5"/>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8AFD2EB-F09A-DC49-B6F4-6BE8C6DB0D5A}"/>
              </a:ext>
            </a:extLst>
          </p:cNvPr>
          <p:cNvSpPr/>
          <p:nvPr userDrawn="1"/>
        </p:nvSpPr>
        <p:spPr>
          <a:xfrm>
            <a:off x="0" y="0"/>
            <a:ext cx="12192000" cy="6858000"/>
          </a:xfrm>
          <a:prstGeom prst="rect">
            <a:avLst/>
          </a:prstGeom>
          <a:solidFill>
            <a:srgbClr val="1776B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8" name="Title 1">
            <a:extLst>
              <a:ext uri="{FF2B5EF4-FFF2-40B4-BE49-F238E27FC236}">
                <a16:creationId xmlns:a16="http://schemas.microsoft.com/office/drawing/2014/main" id="{255A1C7B-9B6C-984A-9BDC-14F871BA8348}"/>
              </a:ext>
            </a:extLst>
          </p:cNvPr>
          <p:cNvSpPr>
            <a:spLocks noGrp="1"/>
          </p:cNvSpPr>
          <p:nvPr>
            <p:ph type="title"/>
          </p:nvPr>
        </p:nvSpPr>
        <p:spPr>
          <a:xfrm>
            <a:off x="242888" y="222885"/>
            <a:ext cx="11295856" cy="1131570"/>
          </a:xfrm>
        </p:spPr>
        <p:txBody>
          <a:bodyPr/>
          <a:lstStyle>
            <a:lvl1pPr>
              <a:defRPr b="1" i="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1" name="Content Placeholder 2">
            <a:extLst>
              <a:ext uri="{FF2B5EF4-FFF2-40B4-BE49-F238E27FC236}">
                <a16:creationId xmlns:a16="http://schemas.microsoft.com/office/drawing/2014/main" id="{B3F0DA5D-69F6-7E4D-A807-EC036EF6DC94}"/>
              </a:ext>
            </a:extLst>
          </p:cNvPr>
          <p:cNvSpPr>
            <a:spLocks noGrp="1"/>
          </p:cNvSpPr>
          <p:nvPr>
            <p:ph idx="1" hasCustomPrompt="1"/>
          </p:nvPr>
        </p:nvSpPr>
        <p:spPr>
          <a:xfrm>
            <a:off x="1032734" y="1731981"/>
            <a:ext cx="6347011" cy="3711388"/>
          </a:xfrm>
        </p:spPr>
        <p:txBody>
          <a:bodyPr/>
          <a:lstStyle>
            <a:lvl1pPr marL="0" indent="0">
              <a:buNone/>
              <a:defRPr b="0" i="0">
                <a:solidFill>
                  <a:schemeClr val="bg1"/>
                </a:solidFill>
              </a:defRPr>
            </a:lvl1pPr>
            <a:lvl2pPr marL="457200" indent="0">
              <a:buNone/>
              <a:defRPr b="0" i="0">
                <a:solidFill>
                  <a:schemeClr val="bg1"/>
                </a:solidFill>
              </a:defRPr>
            </a:lvl2pPr>
            <a:lvl3pPr marL="914400" indent="0">
              <a:buNone/>
              <a:defRPr b="0" i="0">
                <a:solidFill>
                  <a:schemeClr val="bg1"/>
                </a:solidFill>
              </a:defRPr>
            </a:lvl3pPr>
            <a:lvl4pPr marL="1371600" indent="0">
              <a:buNone/>
              <a:defRPr b="0" i="0">
                <a:solidFill>
                  <a:schemeClr val="bg1"/>
                </a:solidFill>
              </a:defRPr>
            </a:lvl4pPr>
            <a:lvl5pPr marL="1828800" indent="0">
              <a:buNone/>
              <a:defRPr b="0" i="0">
                <a:solidFill>
                  <a:schemeClr val="bg1"/>
                </a:solidFill>
              </a:defRPr>
            </a:lvl5pPr>
          </a:lstStyle>
          <a:p>
            <a:pPr>
              <a:lnSpc>
                <a:spcPct val="200000"/>
              </a:lnSpc>
            </a:pPr>
            <a:r>
              <a:rPr lang="en-US" sz="2800" dirty="0"/>
              <a:t>Bullet One</a:t>
            </a:r>
          </a:p>
          <a:p>
            <a:pPr>
              <a:lnSpc>
                <a:spcPct val="200000"/>
              </a:lnSpc>
            </a:pPr>
            <a:r>
              <a:rPr lang="en-US" sz="2800" dirty="0"/>
              <a:t>Bullet Two</a:t>
            </a:r>
          </a:p>
          <a:p>
            <a:pPr>
              <a:lnSpc>
                <a:spcPct val="200000"/>
              </a:lnSpc>
            </a:pPr>
            <a:r>
              <a:rPr lang="en-US" sz="2800" dirty="0"/>
              <a:t>Bullet Three</a:t>
            </a:r>
          </a:p>
        </p:txBody>
      </p:sp>
      <p:sp>
        <p:nvSpPr>
          <p:cNvPr id="22" name="Rectangle 21">
            <a:extLst>
              <a:ext uri="{FF2B5EF4-FFF2-40B4-BE49-F238E27FC236}">
                <a16:creationId xmlns:a16="http://schemas.microsoft.com/office/drawing/2014/main" id="{D2902218-8C3A-B94E-9D63-986548523FBB}"/>
              </a:ext>
            </a:extLst>
          </p:cNvPr>
          <p:cNvSpPr/>
          <p:nvPr userDrawn="1"/>
        </p:nvSpPr>
        <p:spPr>
          <a:xfrm>
            <a:off x="344633" y="1221921"/>
            <a:ext cx="776574" cy="646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8744695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ankYou">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BB69D9D-5B8C-0A40-8236-47E2A54B9B9B}"/>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1999" cy="6857999"/>
          </a:xfrm>
          <a:prstGeom prst="rect">
            <a:avLst/>
          </a:prstGeom>
        </p:spPr>
      </p:pic>
      <p:pic>
        <p:nvPicPr>
          <p:cNvPr id="3" name="Picture 2">
            <a:extLst>
              <a:ext uri="{FF2B5EF4-FFF2-40B4-BE49-F238E27FC236}">
                <a16:creationId xmlns:a16="http://schemas.microsoft.com/office/drawing/2014/main" id="{ADDB580E-C8C4-2D40-9582-8AB8387FFC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268110" y="6384044"/>
            <a:ext cx="1712738" cy="314052"/>
          </a:xfrm>
          <a:prstGeom prst="rect">
            <a:avLst/>
          </a:prstGeom>
        </p:spPr>
      </p:pic>
      <p:sp>
        <p:nvSpPr>
          <p:cNvPr id="13" name="Rectangle 12">
            <a:extLst>
              <a:ext uri="{FF2B5EF4-FFF2-40B4-BE49-F238E27FC236}">
                <a16:creationId xmlns:a16="http://schemas.microsoft.com/office/drawing/2014/main" id="{0A663617-CF49-9B47-B636-507E649F1E95}"/>
              </a:ext>
            </a:extLst>
          </p:cNvPr>
          <p:cNvSpPr/>
          <p:nvPr userDrawn="1"/>
        </p:nvSpPr>
        <p:spPr>
          <a:xfrm>
            <a:off x="344633" y="6096701"/>
            <a:ext cx="776574" cy="646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0998031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hankYou">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BB69D9D-5B8C-0A40-8236-47E2A54B9B9B}"/>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1999" cy="6857999"/>
          </a:xfrm>
          <a:prstGeom prst="rect">
            <a:avLst/>
          </a:prstGeom>
        </p:spPr>
      </p:pic>
      <p:sp>
        <p:nvSpPr>
          <p:cNvPr id="13" name="Rectangle 12">
            <a:extLst>
              <a:ext uri="{FF2B5EF4-FFF2-40B4-BE49-F238E27FC236}">
                <a16:creationId xmlns:a16="http://schemas.microsoft.com/office/drawing/2014/main" id="{0A663617-CF49-9B47-B636-507E649F1E95}"/>
              </a:ext>
            </a:extLst>
          </p:cNvPr>
          <p:cNvSpPr/>
          <p:nvPr userDrawn="1"/>
        </p:nvSpPr>
        <p:spPr>
          <a:xfrm>
            <a:off x="344633" y="6096701"/>
            <a:ext cx="776574" cy="646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 name="Picture 6">
            <a:extLst>
              <a:ext uri="{FF2B5EF4-FFF2-40B4-BE49-F238E27FC236}">
                <a16:creationId xmlns:a16="http://schemas.microsoft.com/office/drawing/2014/main" id="{EEC7F041-0EA8-1E42-BE7B-4021AC6EFC72}"/>
              </a:ext>
            </a:extLst>
          </p:cNvPr>
          <p:cNvPicPr>
            <a:picLocks noChangeAspect="1"/>
          </p:cNvPicPr>
          <p:nvPr userDrawn="1"/>
        </p:nvPicPr>
        <p:blipFill>
          <a:blip r:embed="rId3"/>
          <a:stretch>
            <a:fillRect/>
          </a:stretch>
        </p:blipFill>
        <p:spPr>
          <a:xfrm>
            <a:off x="9532431" y="5715000"/>
            <a:ext cx="2421521" cy="983096"/>
          </a:xfrm>
          <a:prstGeom prst="rect">
            <a:avLst/>
          </a:prstGeom>
        </p:spPr>
      </p:pic>
    </p:spTree>
    <p:extLst>
      <p:ext uri="{BB962C8B-B14F-4D97-AF65-F5344CB8AC3E}">
        <p14:creationId xmlns:p14="http://schemas.microsoft.com/office/powerpoint/2010/main" val="24738159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obin-TitleSlide-Gree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A9E2C9-6674-D041-BC77-C00380E2476D}"/>
              </a:ext>
            </a:extLst>
          </p:cNvPr>
          <p:cNvSpPr/>
          <p:nvPr userDrawn="1"/>
        </p:nvSpPr>
        <p:spPr>
          <a:xfrm>
            <a:off x="11430000" y="6121277"/>
            <a:ext cx="762000" cy="736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Oval 46">
            <a:extLst>
              <a:ext uri="{FF2B5EF4-FFF2-40B4-BE49-F238E27FC236}">
                <a16:creationId xmlns:a16="http://schemas.microsoft.com/office/drawing/2014/main" id="{01E58F73-76E9-1A46-853B-E9B97A66E4F3}"/>
              </a:ext>
            </a:extLst>
          </p:cNvPr>
          <p:cNvSpPr/>
          <p:nvPr userDrawn="1"/>
        </p:nvSpPr>
        <p:spPr>
          <a:xfrm>
            <a:off x="2939672" y="1671485"/>
            <a:ext cx="923052" cy="92305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Oval 47">
            <a:extLst>
              <a:ext uri="{FF2B5EF4-FFF2-40B4-BE49-F238E27FC236}">
                <a16:creationId xmlns:a16="http://schemas.microsoft.com/office/drawing/2014/main" id="{BC862ABF-5D70-0143-A625-3A5A5F834941}"/>
              </a:ext>
            </a:extLst>
          </p:cNvPr>
          <p:cNvSpPr/>
          <p:nvPr userDrawn="1"/>
        </p:nvSpPr>
        <p:spPr>
          <a:xfrm>
            <a:off x="4159813" y="1671485"/>
            <a:ext cx="923052" cy="9230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Oval 48">
            <a:extLst>
              <a:ext uri="{FF2B5EF4-FFF2-40B4-BE49-F238E27FC236}">
                <a16:creationId xmlns:a16="http://schemas.microsoft.com/office/drawing/2014/main" id="{50E62C58-1127-AA4E-ADE0-91562CB9DAC7}"/>
              </a:ext>
            </a:extLst>
          </p:cNvPr>
          <p:cNvSpPr/>
          <p:nvPr userDrawn="1"/>
        </p:nvSpPr>
        <p:spPr>
          <a:xfrm>
            <a:off x="4159813" y="2904180"/>
            <a:ext cx="923052" cy="92305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1" name="Picture 50">
            <a:extLst>
              <a:ext uri="{FF2B5EF4-FFF2-40B4-BE49-F238E27FC236}">
                <a16:creationId xmlns:a16="http://schemas.microsoft.com/office/drawing/2014/main" id="{4D978E08-898E-4241-B104-1C829B066B2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69424" y="1636924"/>
            <a:ext cx="4682382" cy="2175728"/>
          </a:xfrm>
          <a:prstGeom prst="roundRect">
            <a:avLst>
              <a:gd name="adj" fmla="val 50000"/>
            </a:avLst>
          </a:prstGeom>
        </p:spPr>
      </p:pic>
      <p:pic>
        <p:nvPicPr>
          <p:cNvPr id="52" name="Picture 51">
            <a:extLst>
              <a:ext uri="{FF2B5EF4-FFF2-40B4-BE49-F238E27FC236}">
                <a16:creationId xmlns:a16="http://schemas.microsoft.com/office/drawing/2014/main" id="{2F28D117-AA6B-1441-AC65-4F8D6766EC4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933796" y="2904180"/>
            <a:ext cx="937470" cy="936775"/>
          </a:xfrm>
          <a:prstGeom prst="ellipse">
            <a:avLst/>
          </a:prstGeom>
        </p:spPr>
      </p:pic>
      <p:pic>
        <p:nvPicPr>
          <p:cNvPr id="14" name="Picture 13">
            <a:extLst>
              <a:ext uri="{FF2B5EF4-FFF2-40B4-BE49-F238E27FC236}">
                <a16:creationId xmlns:a16="http://schemas.microsoft.com/office/drawing/2014/main" id="{D7E40F9D-B10F-3047-B8DB-6B8CB2739D2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3948" y="5765859"/>
            <a:ext cx="1940023" cy="790932"/>
          </a:xfrm>
          <a:prstGeom prst="rect">
            <a:avLst/>
          </a:prstGeom>
        </p:spPr>
      </p:pic>
      <p:sp>
        <p:nvSpPr>
          <p:cNvPr id="15" name="Freeform 14">
            <a:extLst>
              <a:ext uri="{FF2B5EF4-FFF2-40B4-BE49-F238E27FC236}">
                <a16:creationId xmlns:a16="http://schemas.microsoft.com/office/drawing/2014/main" id="{FC6BC71C-A81A-F747-8AE0-A55BBC1F9BB9}"/>
              </a:ext>
            </a:extLst>
          </p:cNvPr>
          <p:cNvSpPr/>
          <p:nvPr userDrawn="1"/>
        </p:nvSpPr>
        <p:spPr>
          <a:xfrm rot="18900000">
            <a:off x="9484360" y="1219348"/>
            <a:ext cx="3016110" cy="3016110"/>
          </a:xfrm>
          <a:custGeom>
            <a:avLst/>
            <a:gdLst>
              <a:gd name="connsiteX0" fmla="*/ 3016110 w 3016110"/>
              <a:gd name="connsiteY0" fmla="*/ 0 h 3016110"/>
              <a:gd name="connsiteX1" fmla="*/ 3016110 w 3016110"/>
              <a:gd name="connsiteY1" fmla="*/ 1696469 h 3016110"/>
              <a:gd name="connsiteX2" fmla="*/ 1696469 w 3016110"/>
              <a:gd name="connsiteY2" fmla="*/ 3016110 h 3016110"/>
              <a:gd name="connsiteX3" fmla="*/ 0 w 3016110"/>
              <a:gd name="connsiteY3" fmla="*/ 3016110 h 3016110"/>
              <a:gd name="connsiteX4" fmla="*/ 0 w 3016110"/>
              <a:gd name="connsiteY4" fmla="*/ 1721133 h 3016110"/>
              <a:gd name="connsiteX5" fmla="*/ 1721133 w 3016110"/>
              <a:gd name="connsiteY5" fmla="*/ 1721133 h 3016110"/>
              <a:gd name="connsiteX6" fmla="*/ 1721133 w 3016110"/>
              <a:gd name="connsiteY6" fmla="*/ 0 h 3016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6110" h="3016110">
                <a:moveTo>
                  <a:pt x="3016110" y="0"/>
                </a:moveTo>
                <a:lnTo>
                  <a:pt x="3016110" y="1696469"/>
                </a:lnTo>
                <a:lnTo>
                  <a:pt x="1696469" y="3016110"/>
                </a:lnTo>
                <a:lnTo>
                  <a:pt x="0" y="3016110"/>
                </a:lnTo>
                <a:lnTo>
                  <a:pt x="0" y="1721133"/>
                </a:lnTo>
                <a:lnTo>
                  <a:pt x="1721133" y="1721133"/>
                </a:lnTo>
                <a:lnTo>
                  <a:pt x="1721133"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 Placeholder 3">
            <a:extLst>
              <a:ext uri="{FF2B5EF4-FFF2-40B4-BE49-F238E27FC236}">
                <a16:creationId xmlns:a16="http://schemas.microsoft.com/office/drawing/2014/main" id="{5FAB4D6D-E81C-2248-9C09-6F56AEBA34E4}"/>
              </a:ext>
            </a:extLst>
          </p:cNvPr>
          <p:cNvSpPr>
            <a:spLocks noGrp="1"/>
          </p:cNvSpPr>
          <p:nvPr>
            <p:ph type="body" sz="quarter" idx="25" hasCustomPrompt="1"/>
          </p:nvPr>
        </p:nvSpPr>
        <p:spPr>
          <a:xfrm rot="16200000">
            <a:off x="443948" y="1673257"/>
            <a:ext cx="2167698" cy="2167698"/>
          </a:xfrm>
          <a:prstGeom prst="teardrop">
            <a:avLst/>
          </a:prstGeom>
          <a:solidFill>
            <a:schemeClr val="accent6"/>
          </a:solidFill>
        </p:spPr>
        <p:txBody>
          <a:bodyPr vert="vert" wrap="none" lIns="0" tIns="0" rIns="0" bIns="0" anchor="ctr">
            <a:normAutofit/>
          </a:bodyPr>
          <a:lstStyle>
            <a:lvl1pPr marL="0" indent="0" algn="ctr">
              <a:lnSpc>
                <a:spcPct val="100000"/>
              </a:lnSpc>
              <a:buNone/>
              <a:defRPr sz="2400" b="1" i="0">
                <a:solidFill>
                  <a:schemeClr val="bg1"/>
                </a:solidFill>
                <a:latin typeface="Arial" panose="020B0604020202020204" pitchFamily="34" charset="0"/>
                <a:cs typeface="Arial" panose="020B0604020202020204" pitchFamily="34" charset="0"/>
              </a:defRPr>
            </a:lvl1pPr>
          </a:lstStyle>
          <a:p>
            <a:pPr lvl="0"/>
            <a:r>
              <a:rPr lang="en-US" dirty="0"/>
              <a:t>2020 Open</a:t>
            </a:r>
            <a:br>
              <a:rPr lang="en-US" dirty="0"/>
            </a:br>
            <a:r>
              <a:rPr lang="en-US" dirty="0"/>
              <a:t>Enrollment</a:t>
            </a:r>
          </a:p>
        </p:txBody>
      </p:sp>
      <p:sp>
        <p:nvSpPr>
          <p:cNvPr id="16" name="Text Placeholder 5"/>
          <p:cNvSpPr>
            <a:spLocks noGrp="1"/>
          </p:cNvSpPr>
          <p:nvPr>
            <p:ph type="body" sz="quarter" idx="27" hasCustomPrompt="1"/>
          </p:nvPr>
        </p:nvSpPr>
        <p:spPr>
          <a:xfrm>
            <a:off x="8442325" y="6121277"/>
            <a:ext cx="3368675" cy="435515"/>
          </a:xfrm>
        </p:spPr>
        <p:txBody>
          <a:bodyPr anchor="ctr">
            <a:normAutofit/>
          </a:bodyPr>
          <a:lstStyle>
            <a:lvl1pPr marL="0" indent="0" algn="r">
              <a:buNone/>
              <a:defRPr sz="1800" baseline="0"/>
            </a:lvl1pPr>
          </a:lstStyle>
          <a:p>
            <a:pPr lvl="0"/>
            <a:r>
              <a:rPr lang="en-US" dirty="0"/>
              <a:t>Additional text, as needed</a:t>
            </a:r>
          </a:p>
        </p:txBody>
      </p:sp>
    </p:spTree>
    <p:extLst>
      <p:ext uri="{BB962C8B-B14F-4D97-AF65-F5344CB8AC3E}">
        <p14:creationId xmlns:p14="http://schemas.microsoft.com/office/powerpoint/2010/main" val="4490539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hankYou">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BB69D9D-5B8C-0A40-8236-47E2A54B9B9B}"/>
              </a:ext>
            </a:extLst>
          </p:cNvPr>
          <p:cNvPicPr>
            <a:picLocks/>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12191999" cy="6857999"/>
          </a:xfrm>
          <a:prstGeom prst="rect">
            <a:avLst/>
          </a:prstGeom>
        </p:spPr>
      </p:pic>
      <p:sp>
        <p:nvSpPr>
          <p:cNvPr id="13" name="Rectangle 12">
            <a:extLst>
              <a:ext uri="{FF2B5EF4-FFF2-40B4-BE49-F238E27FC236}">
                <a16:creationId xmlns:a16="http://schemas.microsoft.com/office/drawing/2014/main" id="{0A663617-CF49-9B47-B636-507E649F1E95}"/>
              </a:ext>
            </a:extLst>
          </p:cNvPr>
          <p:cNvSpPr/>
          <p:nvPr userDrawn="1"/>
        </p:nvSpPr>
        <p:spPr>
          <a:xfrm>
            <a:off x="344633" y="6096701"/>
            <a:ext cx="776574" cy="646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6" name="Picture 5">
            <a:extLst>
              <a:ext uri="{FF2B5EF4-FFF2-40B4-BE49-F238E27FC236}">
                <a16:creationId xmlns:a16="http://schemas.microsoft.com/office/drawing/2014/main" id="{D23BE8A3-26CF-6E43-A6E6-8A8C8A997F6C}"/>
              </a:ext>
            </a:extLst>
          </p:cNvPr>
          <p:cNvPicPr>
            <a:picLocks noChangeAspect="1"/>
          </p:cNvPicPr>
          <p:nvPr userDrawn="1"/>
        </p:nvPicPr>
        <p:blipFill>
          <a:blip r:embed="rId3"/>
          <a:stretch>
            <a:fillRect/>
          </a:stretch>
        </p:blipFill>
        <p:spPr>
          <a:xfrm>
            <a:off x="10261760" y="6382595"/>
            <a:ext cx="1712738" cy="331209"/>
          </a:xfrm>
          <a:prstGeom prst="rect">
            <a:avLst/>
          </a:prstGeom>
        </p:spPr>
      </p:pic>
    </p:spTree>
    <p:extLst>
      <p:ext uri="{BB962C8B-B14F-4D97-AF65-F5344CB8AC3E}">
        <p14:creationId xmlns:p14="http://schemas.microsoft.com/office/powerpoint/2010/main" val="3039097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hapes">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BB07ACF7-7EFE-2B4E-A77A-06B72A34C13A}"/>
              </a:ext>
            </a:extLst>
          </p:cNvPr>
          <p:cNvSpPr>
            <a:spLocks noGrp="1"/>
          </p:cNvSpPr>
          <p:nvPr>
            <p:ph type="pic" sz="quarter" idx="10" hasCustomPrompt="1"/>
          </p:nvPr>
        </p:nvSpPr>
        <p:spPr>
          <a:xfrm>
            <a:off x="1318845" y="364913"/>
            <a:ext cx="1600382" cy="1600382"/>
          </a:xfrm>
          <a:custGeom>
            <a:avLst/>
            <a:gdLst>
              <a:gd name="connsiteX0" fmla="*/ 800191 w 1600382"/>
              <a:gd name="connsiteY0" fmla="*/ 0 h 1600382"/>
              <a:gd name="connsiteX1" fmla="*/ 1600382 w 1600382"/>
              <a:gd name="connsiteY1" fmla="*/ 800191 h 1600382"/>
              <a:gd name="connsiteX2" fmla="*/ 800191 w 1600382"/>
              <a:gd name="connsiteY2" fmla="*/ 1600382 h 1600382"/>
              <a:gd name="connsiteX3" fmla="*/ 0 w 1600382"/>
              <a:gd name="connsiteY3" fmla="*/ 800191 h 1600382"/>
              <a:gd name="connsiteX4" fmla="*/ 800191 w 1600382"/>
              <a:gd name="connsiteY4" fmla="*/ 0 h 1600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382" h="1600382">
                <a:moveTo>
                  <a:pt x="800191" y="0"/>
                </a:moveTo>
                <a:cubicBezTo>
                  <a:pt x="1242124" y="0"/>
                  <a:pt x="1600382" y="358258"/>
                  <a:pt x="1600382" y="800191"/>
                </a:cubicBezTo>
                <a:cubicBezTo>
                  <a:pt x="1600382" y="1242124"/>
                  <a:pt x="1242124" y="1600382"/>
                  <a:pt x="800191" y="1600382"/>
                </a:cubicBezTo>
                <a:cubicBezTo>
                  <a:pt x="358258" y="1600382"/>
                  <a:pt x="0" y="1242124"/>
                  <a:pt x="0" y="800191"/>
                </a:cubicBezTo>
                <a:cubicBezTo>
                  <a:pt x="0" y="358258"/>
                  <a:pt x="358258" y="0"/>
                  <a:pt x="800191" y="0"/>
                </a:cubicBez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28" name="Picture Placeholder 27">
            <a:extLst>
              <a:ext uri="{FF2B5EF4-FFF2-40B4-BE49-F238E27FC236}">
                <a16:creationId xmlns:a16="http://schemas.microsoft.com/office/drawing/2014/main" id="{58D9AC00-594C-FD43-9107-979037198B33}"/>
              </a:ext>
            </a:extLst>
          </p:cNvPr>
          <p:cNvSpPr>
            <a:spLocks noGrp="1"/>
          </p:cNvSpPr>
          <p:nvPr>
            <p:ph type="pic" sz="quarter" idx="11" hasCustomPrompt="1"/>
          </p:nvPr>
        </p:nvSpPr>
        <p:spPr>
          <a:xfrm>
            <a:off x="3136527" y="972584"/>
            <a:ext cx="3733108" cy="1600382"/>
          </a:xfrm>
          <a:custGeom>
            <a:avLst/>
            <a:gdLst>
              <a:gd name="connsiteX0" fmla="*/ 800191 w 3733108"/>
              <a:gd name="connsiteY0" fmla="*/ 0 h 1600382"/>
              <a:gd name="connsiteX1" fmla="*/ 1830767 w 3733108"/>
              <a:gd name="connsiteY1" fmla="*/ 0 h 1600382"/>
              <a:gd name="connsiteX2" fmla="*/ 1902341 w 3733108"/>
              <a:gd name="connsiteY2" fmla="*/ 0 h 1600382"/>
              <a:gd name="connsiteX3" fmla="*/ 3733108 w 3733108"/>
              <a:gd name="connsiteY3" fmla="*/ 0 h 1600382"/>
              <a:gd name="connsiteX4" fmla="*/ 3733108 w 3733108"/>
              <a:gd name="connsiteY4" fmla="*/ 800191 h 1600382"/>
              <a:gd name="connsiteX5" fmla="*/ 2932917 w 3733108"/>
              <a:gd name="connsiteY5" fmla="*/ 1600382 h 1600382"/>
              <a:gd name="connsiteX6" fmla="*/ 1902341 w 3733108"/>
              <a:gd name="connsiteY6" fmla="*/ 1600382 h 1600382"/>
              <a:gd name="connsiteX7" fmla="*/ 1830767 w 3733108"/>
              <a:gd name="connsiteY7" fmla="*/ 1600382 h 1600382"/>
              <a:gd name="connsiteX8" fmla="*/ 0 w 3733108"/>
              <a:gd name="connsiteY8" fmla="*/ 1600382 h 1600382"/>
              <a:gd name="connsiteX9" fmla="*/ 0 w 3733108"/>
              <a:gd name="connsiteY9" fmla="*/ 800191 h 1600382"/>
              <a:gd name="connsiteX10" fmla="*/ 800191 w 3733108"/>
              <a:gd name="connsiteY10" fmla="*/ 0 h 160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33108" h="1600382">
                <a:moveTo>
                  <a:pt x="800191" y="0"/>
                </a:moveTo>
                <a:lnTo>
                  <a:pt x="1830767" y="0"/>
                </a:lnTo>
                <a:lnTo>
                  <a:pt x="1902341" y="0"/>
                </a:lnTo>
                <a:lnTo>
                  <a:pt x="3733108" y="0"/>
                </a:lnTo>
                <a:lnTo>
                  <a:pt x="3733108" y="800191"/>
                </a:lnTo>
                <a:cubicBezTo>
                  <a:pt x="3733108" y="1242124"/>
                  <a:pt x="3374850" y="1600382"/>
                  <a:pt x="2932917" y="1600382"/>
                </a:cubicBezTo>
                <a:lnTo>
                  <a:pt x="1902341" y="1600382"/>
                </a:lnTo>
                <a:lnTo>
                  <a:pt x="1830767" y="1600382"/>
                </a:lnTo>
                <a:lnTo>
                  <a:pt x="0" y="1600382"/>
                </a:lnTo>
                <a:lnTo>
                  <a:pt x="0" y="800191"/>
                </a:lnTo>
                <a:cubicBezTo>
                  <a:pt x="0" y="358258"/>
                  <a:pt x="358258" y="0"/>
                  <a:pt x="800191" y="0"/>
                </a:cubicBez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35" name="Picture Placeholder 34">
            <a:extLst>
              <a:ext uri="{FF2B5EF4-FFF2-40B4-BE49-F238E27FC236}">
                <a16:creationId xmlns:a16="http://schemas.microsoft.com/office/drawing/2014/main" id="{07FCA9E5-2DC1-7B4F-B526-174F85CAA03E}"/>
              </a:ext>
            </a:extLst>
          </p:cNvPr>
          <p:cNvSpPr>
            <a:spLocks noGrp="1"/>
          </p:cNvSpPr>
          <p:nvPr>
            <p:ph type="pic" sz="quarter" idx="12" hasCustomPrompt="1"/>
          </p:nvPr>
        </p:nvSpPr>
        <p:spPr>
          <a:xfrm>
            <a:off x="7086935" y="972584"/>
            <a:ext cx="705656" cy="705656"/>
          </a:xfrm>
          <a:custGeom>
            <a:avLst/>
            <a:gdLst>
              <a:gd name="connsiteX0" fmla="*/ 352828 w 705656"/>
              <a:gd name="connsiteY0" fmla="*/ 0 h 705656"/>
              <a:gd name="connsiteX1" fmla="*/ 705656 w 705656"/>
              <a:gd name="connsiteY1" fmla="*/ 352828 h 705656"/>
              <a:gd name="connsiteX2" fmla="*/ 352828 w 705656"/>
              <a:gd name="connsiteY2" fmla="*/ 705656 h 705656"/>
              <a:gd name="connsiteX3" fmla="*/ 0 w 705656"/>
              <a:gd name="connsiteY3" fmla="*/ 352828 h 705656"/>
              <a:gd name="connsiteX4" fmla="*/ 352828 w 705656"/>
              <a:gd name="connsiteY4" fmla="*/ 0 h 70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656" h="705656">
                <a:moveTo>
                  <a:pt x="352828" y="0"/>
                </a:moveTo>
                <a:cubicBezTo>
                  <a:pt x="547690" y="0"/>
                  <a:pt x="705656" y="157966"/>
                  <a:pt x="705656" y="352828"/>
                </a:cubicBezTo>
                <a:cubicBezTo>
                  <a:pt x="705656" y="547690"/>
                  <a:pt x="547690" y="705656"/>
                  <a:pt x="352828" y="705656"/>
                </a:cubicBezTo>
                <a:cubicBezTo>
                  <a:pt x="157966" y="705656"/>
                  <a:pt x="0" y="547690"/>
                  <a:pt x="0" y="352828"/>
                </a:cubicBezTo>
                <a:cubicBezTo>
                  <a:pt x="0" y="157966"/>
                  <a:pt x="157966" y="0"/>
                  <a:pt x="352828" y="0"/>
                </a:cubicBez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36" name="Picture Placeholder 35">
            <a:extLst>
              <a:ext uri="{FF2B5EF4-FFF2-40B4-BE49-F238E27FC236}">
                <a16:creationId xmlns:a16="http://schemas.microsoft.com/office/drawing/2014/main" id="{15A42CD6-567B-C140-B8DD-5ED473967C6C}"/>
              </a:ext>
            </a:extLst>
          </p:cNvPr>
          <p:cNvSpPr>
            <a:spLocks noGrp="1"/>
          </p:cNvSpPr>
          <p:nvPr>
            <p:ph type="pic" sz="quarter" idx="13" hasCustomPrompt="1"/>
          </p:nvPr>
        </p:nvSpPr>
        <p:spPr>
          <a:xfrm>
            <a:off x="7086935" y="1863335"/>
            <a:ext cx="705656" cy="705656"/>
          </a:xfrm>
          <a:custGeom>
            <a:avLst/>
            <a:gdLst>
              <a:gd name="connsiteX0" fmla="*/ 352828 w 705656"/>
              <a:gd name="connsiteY0" fmla="*/ 0 h 705656"/>
              <a:gd name="connsiteX1" fmla="*/ 705656 w 705656"/>
              <a:gd name="connsiteY1" fmla="*/ 352828 h 705656"/>
              <a:gd name="connsiteX2" fmla="*/ 352828 w 705656"/>
              <a:gd name="connsiteY2" fmla="*/ 705656 h 705656"/>
              <a:gd name="connsiteX3" fmla="*/ 0 w 705656"/>
              <a:gd name="connsiteY3" fmla="*/ 352828 h 705656"/>
              <a:gd name="connsiteX4" fmla="*/ 352828 w 705656"/>
              <a:gd name="connsiteY4" fmla="*/ 0 h 70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656" h="705656">
                <a:moveTo>
                  <a:pt x="352828" y="0"/>
                </a:moveTo>
                <a:cubicBezTo>
                  <a:pt x="547690" y="0"/>
                  <a:pt x="705656" y="157966"/>
                  <a:pt x="705656" y="352828"/>
                </a:cubicBezTo>
                <a:cubicBezTo>
                  <a:pt x="705656" y="547690"/>
                  <a:pt x="547690" y="705656"/>
                  <a:pt x="352828" y="705656"/>
                </a:cubicBezTo>
                <a:cubicBezTo>
                  <a:pt x="157966" y="705656"/>
                  <a:pt x="0" y="547690"/>
                  <a:pt x="0" y="352828"/>
                </a:cubicBezTo>
                <a:cubicBezTo>
                  <a:pt x="0" y="157966"/>
                  <a:pt x="157966" y="0"/>
                  <a:pt x="352828" y="0"/>
                </a:cubicBez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37" name="Picture Placeholder 36">
            <a:extLst>
              <a:ext uri="{FF2B5EF4-FFF2-40B4-BE49-F238E27FC236}">
                <a16:creationId xmlns:a16="http://schemas.microsoft.com/office/drawing/2014/main" id="{FDAD1E03-C861-0C45-8EF5-B40AA1745664}"/>
              </a:ext>
            </a:extLst>
          </p:cNvPr>
          <p:cNvSpPr>
            <a:spLocks noGrp="1"/>
          </p:cNvSpPr>
          <p:nvPr>
            <p:ph type="pic" sz="quarter" idx="14" hasCustomPrompt="1"/>
          </p:nvPr>
        </p:nvSpPr>
        <p:spPr>
          <a:xfrm>
            <a:off x="8025763" y="1863335"/>
            <a:ext cx="705656" cy="705656"/>
          </a:xfrm>
          <a:custGeom>
            <a:avLst/>
            <a:gdLst>
              <a:gd name="connsiteX0" fmla="*/ 352828 w 705656"/>
              <a:gd name="connsiteY0" fmla="*/ 0 h 705656"/>
              <a:gd name="connsiteX1" fmla="*/ 705656 w 705656"/>
              <a:gd name="connsiteY1" fmla="*/ 352828 h 705656"/>
              <a:gd name="connsiteX2" fmla="*/ 352828 w 705656"/>
              <a:gd name="connsiteY2" fmla="*/ 705656 h 705656"/>
              <a:gd name="connsiteX3" fmla="*/ 0 w 705656"/>
              <a:gd name="connsiteY3" fmla="*/ 352828 h 705656"/>
              <a:gd name="connsiteX4" fmla="*/ 352828 w 705656"/>
              <a:gd name="connsiteY4" fmla="*/ 0 h 70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656" h="705656">
                <a:moveTo>
                  <a:pt x="352828" y="0"/>
                </a:moveTo>
                <a:cubicBezTo>
                  <a:pt x="547690" y="0"/>
                  <a:pt x="705656" y="157966"/>
                  <a:pt x="705656" y="352828"/>
                </a:cubicBezTo>
                <a:cubicBezTo>
                  <a:pt x="705656" y="547690"/>
                  <a:pt x="547690" y="705656"/>
                  <a:pt x="352828" y="705656"/>
                </a:cubicBezTo>
                <a:cubicBezTo>
                  <a:pt x="157966" y="705656"/>
                  <a:pt x="0" y="547690"/>
                  <a:pt x="0" y="352828"/>
                </a:cubicBezTo>
                <a:cubicBezTo>
                  <a:pt x="0" y="157966"/>
                  <a:pt x="157966" y="0"/>
                  <a:pt x="352828" y="0"/>
                </a:cubicBez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38" name="Picture Placeholder 37">
            <a:extLst>
              <a:ext uri="{FF2B5EF4-FFF2-40B4-BE49-F238E27FC236}">
                <a16:creationId xmlns:a16="http://schemas.microsoft.com/office/drawing/2014/main" id="{96821578-815D-8447-8627-FC3F69DC59F8}"/>
              </a:ext>
            </a:extLst>
          </p:cNvPr>
          <p:cNvSpPr>
            <a:spLocks noGrp="1"/>
          </p:cNvSpPr>
          <p:nvPr>
            <p:ph type="pic" sz="quarter" idx="15" hasCustomPrompt="1"/>
          </p:nvPr>
        </p:nvSpPr>
        <p:spPr>
          <a:xfrm>
            <a:off x="8025763" y="972584"/>
            <a:ext cx="705656" cy="705656"/>
          </a:xfrm>
          <a:custGeom>
            <a:avLst/>
            <a:gdLst>
              <a:gd name="connsiteX0" fmla="*/ 352828 w 705656"/>
              <a:gd name="connsiteY0" fmla="*/ 0 h 705656"/>
              <a:gd name="connsiteX1" fmla="*/ 705656 w 705656"/>
              <a:gd name="connsiteY1" fmla="*/ 352828 h 705656"/>
              <a:gd name="connsiteX2" fmla="*/ 352828 w 705656"/>
              <a:gd name="connsiteY2" fmla="*/ 705656 h 705656"/>
              <a:gd name="connsiteX3" fmla="*/ 0 w 705656"/>
              <a:gd name="connsiteY3" fmla="*/ 352828 h 705656"/>
              <a:gd name="connsiteX4" fmla="*/ 352828 w 705656"/>
              <a:gd name="connsiteY4" fmla="*/ 0 h 70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656" h="705656">
                <a:moveTo>
                  <a:pt x="352828" y="0"/>
                </a:moveTo>
                <a:cubicBezTo>
                  <a:pt x="547690" y="0"/>
                  <a:pt x="705656" y="157966"/>
                  <a:pt x="705656" y="352828"/>
                </a:cubicBezTo>
                <a:cubicBezTo>
                  <a:pt x="705656" y="547690"/>
                  <a:pt x="547690" y="705656"/>
                  <a:pt x="352828" y="705656"/>
                </a:cubicBezTo>
                <a:cubicBezTo>
                  <a:pt x="157966" y="705656"/>
                  <a:pt x="0" y="547690"/>
                  <a:pt x="0" y="352828"/>
                </a:cubicBezTo>
                <a:cubicBezTo>
                  <a:pt x="0" y="157966"/>
                  <a:pt x="157966" y="0"/>
                  <a:pt x="352828" y="0"/>
                </a:cubicBez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44" name="Picture Placeholder 43">
            <a:extLst>
              <a:ext uri="{FF2B5EF4-FFF2-40B4-BE49-F238E27FC236}">
                <a16:creationId xmlns:a16="http://schemas.microsoft.com/office/drawing/2014/main" id="{18F0E94E-DBA4-CA4B-8A59-8C652E22AC64}"/>
              </a:ext>
            </a:extLst>
          </p:cNvPr>
          <p:cNvSpPr>
            <a:spLocks noGrp="1"/>
          </p:cNvSpPr>
          <p:nvPr>
            <p:ph type="pic" sz="quarter" idx="16" hasCustomPrompt="1"/>
          </p:nvPr>
        </p:nvSpPr>
        <p:spPr>
          <a:xfrm>
            <a:off x="8731419" y="167288"/>
            <a:ext cx="2304120" cy="3210973"/>
          </a:xfrm>
          <a:custGeom>
            <a:avLst/>
            <a:gdLst>
              <a:gd name="connsiteX0" fmla="*/ 698634 w 2304120"/>
              <a:gd name="connsiteY0" fmla="*/ 0 h 3210973"/>
              <a:gd name="connsiteX1" fmla="*/ 1605487 w 2304120"/>
              <a:gd name="connsiteY1" fmla="*/ 906853 h 3210973"/>
              <a:gd name="connsiteX2" fmla="*/ 2304120 w 2304120"/>
              <a:gd name="connsiteY2" fmla="*/ 1605487 h 3210973"/>
              <a:gd name="connsiteX3" fmla="*/ 1605487 w 2304120"/>
              <a:gd name="connsiteY3" fmla="*/ 2304120 h 3210973"/>
              <a:gd name="connsiteX4" fmla="*/ 698634 w 2304120"/>
              <a:gd name="connsiteY4" fmla="*/ 3210973 h 3210973"/>
              <a:gd name="connsiteX5" fmla="*/ 0 w 2304120"/>
              <a:gd name="connsiteY5" fmla="*/ 2512340 h 3210973"/>
              <a:gd name="connsiteX6" fmla="*/ 906853 w 2304120"/>
              <a:gd name="connsiteY6" fmla="*/ 1605487 h 3210973"/>
              <a:gd name="connsiteX7" fmla="*/ 0 w 2304120"/>
              <a:gd name="connsiteY7" fmla="*/ 698633 h 321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120" h="3210973">
                <a:moveTo>
                  <a:pt x="698634" y="0"/>
                </a:moveTo>
                <a:lnTo>
                  <a:pt x="1605487" y="906853"/>
                </a:lnTo>
                <a:lnTo>
                  <a:pt x="2304120" y="1605487"/>
                </a:lnTo>
                <a:lnTo>
                  <a:pt x="1605487" y="2304120"/>
                </a:lnTo>
                <a:lnTo>
                  <a:pt x="698634" y="3210973"/>
                </a:lnTo>
                <a:lnTo>
                  <a:pt x="0" y="2512340"/>
                </a:lnTo>
                <a:lnTo>
                  <a:pt x="906853" y="1605487"/>
                </a:lnTo>
                <a:lnTo>
                  <a:pt x="0" y="698633"/>
                </a:ln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57" name="Picture Placeholder 56">
            <a:extLst>
              <a:ext uri="{FF2B5EF4-FFF2-40B4-BE49-F238E27FC236}">
                <a16:creationId xmlns:a16="http://schemas.microsoft.com/office/drawing/2014/main" id="{B86FD316-C31E-2C4A-A1C8-406034A870B2}"/>
              </a:ext>
            </a:extLst>
          </p:cNvPr>
          <p:cNvSpPr>
            <a:spLocks noGrp="1"/>
          </p:cNvSpPr>
          <p:nvPr>
            <p:ph type="pic" sz="quarter" idx="19" hasCustomPrompt="1"/>
          </p:nvPr>
        </p:nvSpPr>
        <p:spPr>
          <a:xfrm>
            <a:off x="7086935" y="4385019"/>
            <a:ext cx="705656" cy="705656"/>
          </a:xfrm>
          <a:custGeom>
            <a:avLst/>
            <a:gdLst>
              <a:gd name="connsiteX0" fmla="*/ 352828 w 705656"/>
              <a:gd name="connsiteY0" fmla="*/ 0 h 705656"/>
              <a:gd name="connsiteX1" fmla="*/ 705656 w 705656"/>
              <a:gd name="connsiteY1" fmla="*/ 352828 h 705656"/>
              <a:gd name="connsiteX2" fmla="*/ 352828 w 705656"/>
              <a:gd name="connsiteY2" fmla="*/ 705656 h 705656"/>
              <a:gd name="connsiteX3" fmla="*/ 0 w 705656"/>
              <a:gd name="connsiteY3" fmla="*/ 352828 h 705656"/>
              <a:gd name="connsiteX4" fmla="*/ 352828 w 705656"/>
              <a:gd name="connsiteY4" fmla="*/ 0 h 70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656" h="705656">
                <a:moveTo>
                  <a:pt x="352828" y="0"/>
                </a:moveTo>
                <a:cubicBezTo>
                  <a:pt x="547690" y="0"/>
                  <a:pt x="705656" y="157966"/>
                  <a:pt x="705656" y="352828"/>
                </a:cubicBezTo>
                <a:cubicBezTo>
                  <a:pt x="705656" y="547690"/>
                  <a:pt x="547690" y="705656"/>
                  <a:pt x="352828" y="705656"/>
                </a:cubicBezTo>
                <a:cubicBezTo>
                  <a:pt x="157966" y="705656"/>
                  <a:pt x="0" y="547690"/>
                  <a:pt x="0" y="352828"/>
                </a:cubicBezTo>
                <a:cubicBezTo>
                  <a:pt x="0" y="157966"/>
                  <a:pt x="157966" y="0"/>
                  <a:pt x="352828" y="0"/>
                </a:cubicBez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58" name="Picture Placeholder 57">
            <a:extLst>
              <a:ext uri="{FF2B5EF4-FFF2-40B4-BE49-F238E27FC236}">
                <a16:creationId xmlns:a16="http://schemas.microsoft.com/office/drawing/2014/main" id="{BCF7F1FE-5A0A-A142-8732-F191E673FE4A}"/>
              </a:ext>
            </a:extLst>
          </p:cNvPr>
          <p:cNvSpPr>
            <a:spLocks noGrp="1"/>
          </p:cNvSpPr>
          <p:nvPr>
            <p:ph type="pic" sz="quarter" idx="20" hasCustomPrompt="1"/>
          </p:nvPr>
        </p:nvSpPr>
        <p:spPr>
          <a:xfrm>
            <a:off x="7086935" y="5275770"/>
            <a:ext cx="705656" cy="705656"/>
          </a:xfrm>
          <a:custGeom>
            <a:avLst/>
            <a:gdLst>
              <a:gd name="connsiteX0" fmla="*/ 352828 w 705656"/>
              <a:gd name="connsiteY0" fmla="*/ 0 h 705656"/>
              <a:gd name="connsiteX1" fmla="*/ 705656 w 705656"/>
              <a:gd name="connsiteY1" fmla="*/ 352828 h 705656"/>
              <a:gd name="connsiteX2" fmla="*/ 352828 w 705656"/>
              <a:gd name="connsiteY2" fmla="*/ 705656 h 705656"/>
              <a:gd name="connsiteX3" fmla="*/ 0 w 705656"/>
              <a:gd name="connsiteY3" fmla="*/ 352828 h 705656"/>
              <a:gd name="connsiteX4" fmla="*/ 352828 w 705656"/>
              <a:gd name="connsiteY4" fmla="*/ 0 h 70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656" h="705656">
                <a:moveTo>
                  <a:pt x="352828" y="0"/>
                </a:moveTo>
                <a:cubicBezTo>
                  <a:pt x="547690" y="0"/>
                  <a:pt x="705656" y="157966"/>
                  <a:pt x="705656" y="352828"/>
                </a:cubicBezTo>
                <a:cubicBezTo>
                  <a:pt x="705656" y="547690"/>
                  <a:pt x="547690" y="705656"/>
                  <a:pt x="352828" y="705656"/>
                </a:cubicBezTo>
                <a:cubicBezTo>
                  <a:pt x="157966" y="705656"/>
                  <a:pt x="0" y="547690"/>
                  <a:pt x="0" y="352828"/>
                </a:cubicBezTo>
                <a:cubicBezTo>
                  <a:pt x="0" y="157966"/>
                  <a:pt x="157966" y="0"/>
                  <a:pt x="352828" y="0"/>
                </a:cubicBez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59" name="Picture Placeholder 58">
            <a:extLst>
              <a:ext uri="{FF2B5EF4-FFF2-40B4-BE49-F238E27FC236}">
                <a16:creationId xmlns:a16="http://schemas.microsoft.com/office/drawing/2014/main" id="{96AC433B-BA44-934B-9E6E-52B874D90AFE}"/>
              </a:ext>
            </a:extLst>
          </p:cNvPr>
          <p:cNvSpPr>
            <a:spLocks noGrp="1"/>
          </p:cNvSpPr>
          <p:nvPr>
            <p:ph type="pic" sz="quarter" idx="21" hasCustomPrompt="1"/>
          </p:nvPr>
        </p:nvSpPr>
        <p:spPr>
          <a:xfrm>
            <a:off x="8025763" y="5275770"/>
            <a:ext cx="705656" cy="705656"/>
          </a:xfrm>
          <a:custGeom>
            <a:avLst/>
            <a:gdLst>
              <a:gd name="connsiteX0" fmla="*/ 352828 w 705656"/>
              <a:gd name="connsiteY0" fmla="*/ 0 h 705656"/>
              <a:gd name="connsiteX1" fmla="*/ 705656 w 705656"/>
              <a:gd name="connsiteY1" fmla="*/ 352828 h 705656"/>
              <a:gd name="connsiteX2" fmla="*/ 352828 w 705656"/>
              <a:gd name="connsiteY2" fmla="*/ 705656 h 705656"/>
              <a:gd name="connsiteX3" fmla="*/ 0 w 705656"/>
              <a:gd name="connsiteY3" fmla="*/ 352828 h 705656"/>
              <a:gd name="connsiteX4" fmla="*/ 352828 w 705656"/>
              <a:gd name="connsiteY4" fmla="*/ 0 h 70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656" h="705656">
                <a:moveTo>
                  <a:pt x="352828" y="0"/>
                </a:moveTo>
                <a:cubicBezTo>
                  <a:pt x="547690" y="0"/>
                  <a:pt x="705656" y="157966"/>
                  <a:pt x="705656" y="352828"/>
                </a:cubicBezTo>
                <a:cubicBezTo>
                  <a:pt x="705656" y="547690"/>
                  <a:pt x="547690" y="705656"/>
                  <a:pt x="352828" y="705656"/>
                </a:cubicBezTo>
                <a:cubicBezTo>
                  <a:pt x="157966" y="705656"/>
                  <a:pt x="0" y="547690"/>
                  <a:pt x="0" y="352828"/>
                </a:cubicBezTo>
                <a:cubicBezTo>
                  <a:pt x="0" y="157966"/>
                  <a:pt x="157966" y="0"/>
                  <a:pt x="352828" y="0"/>
                </a:cubicBez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60" name="Picture Placeholder 59">
            <a:extLst>
              <a:ext uri="{FF2B5EF4-FFF2-40B4-BE49-F238E27FC236}">
                <a16:creationId xmlns:a16="http://schemas.microsoft.com/office/drawing/2014/main" id="{872583A8-CC56-C244-988C-2ADC721546FA}"/>
              </a:ext>
            </a:extLst>
          </p:cNvPr>
          <p:cNvSpPr>
            <a:spLocks noGrp="1"/>
          </p:cNvSpPr>
          <p:nvPr>
            <p:ph type="pic" sz="quarter" idx="22" hasCustomPrompt="1"/>
          </p:nvPr>
        </p:nvSpPr>
        <p:spPr>
          <a:xfrm>
            <a:off x="8025763" y="4385019"/>
            <a:ext cx="705656" cy="705656"/>
          </a:xfrm>
          <a:custGeom>
            <a:avLst/>
            <a:gdLst>
              <a:gd name="connsiteX0" fmla="*/ 352828 w 705656"/>
              <a:gd name="connsiteY0" fmla="*/ 0 h 705656"/>
              <a:gd name="connsiteX1" fmla="*/ 705656 w 705656"/>
              <a:gd name="connsiteY1" fmla="*/ 352828 h 705656"/>
              <a:gd name="connsiteX2" fmla="*/ 352828 w 705656"/>
              <a:gd name="connsiteY2" fmla="*/ 705656 h 705656"/>
              <a:gd name="connsiteX3" fmla="*/ 0 w 705656"/>
              <a:gd name="connsiteY3" fmla="*/ 352828 h 705656"/>
              <a:gd name="connsiteX4" fmla="*/ 352828 w 705656"/>
              <a:gd name="connsiteY4" fmla="*/ 0 h 70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656" h="705656">
                <a:moveTo>
                  <a:pt x="352828" y="0"/>
                </a:moveTo>
                <a:cubicBezTo>
                  <a:pt x="547690" y="0"/>
                  <a:pt x="705656" y="157966"/>
                  <a:pt x="705656" y="352828"/>
                </a:cubicBezTo>
                <a:cubicBezTo>
                  <a:pt x="705656" y="547690"/>
                  <a:pt x="547690" y="705656"/>
                  <a:pt x="352828" y="705656"/>
                </a:cubicBezTo>
                <a:cubicBezTo>
                  <a:pt x="157966" y="705656"/>
                  <a:pt x="0" y="547690"/>
                  <a:pt x="0" y="352828"/>
                </a:cubicBezTo>
                <a:cubicBezTo>
                  <a:pt x="0" y="157966"/>
                  <a:pt x="157966" y="0"/>
                  <a:pt x="352828" y="0"/>
                </a:cubicBez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61" name="Picture Placeholder 60">
            <a:extLst>
              <a:ext uri="{FF2B5EF4-FFF2-40B4-BE49-F238E27FC236}">
                <a16:creationId xmlns:a16="http://schemas.microsoft.com/office/drawing/2014/main" id="{7D9866BD-0C6A-1E42-9E54-C8CE1C6BCD49}"/>
              </a:ext>
            </a:extLst>
          </p:cNvPr>
          <p:cNvSpPr>
            <a:spLocks noGrp="1"/>
          </p:cNvSpPr>
          <p:nvPr>
            <p:ph type="pic" sz="quarter" idx="23" hasCustomPrompt="1"/>
          </p:nvPr>
        </p:nvSpPr>
        <p:spPr>
          <a:xfrm>
            <a:off x="8731419" y="3579723"/>
            <a:ext cx="2304120" cy="3210973"/>
          </a:xfrm>
          <a:custGeom>
            <a:avLst/>
            <a:gdLst>
              <a:gd name="connsiteX0" fmla="*/ 698634 w 2304120"/>
              <a:gd name="connsiteY0" fmla="*/ 0 h 3210973"/>
              <a:gd name="connsiteX1" fmla="*/ 1605487 w 2304120"/>
              <a:gd name="connsiteY1" fmla="*/ 906853 h 3210973"/>
              <a:gd name="connsiteX2" fmla="*/ 2304120 w 2304120"/>
              <a:gd name="connsiteY2" fmla="*/ 1605487 h 3210973"/>
              <a:gd name="connsiteX3" fmla="*/ 1605487 w 2304120"/>
              <a:gd name="connsiteY3" fmla="*/ 2304120 h 3210973"/>
              <a:gd name="connsiteX4" fmla="*/ 698634 w 2304120"/>
              <a:gd name="connsiteY4" fmla="*/ 3210973 h 3210973"/>
              <a:gd name="connsiteX5" fmla="*/ 0 w 2304120"/>
              <a:gd name="connsiteY5" fmla="*/ 2512340 h 3210973"/>
              <a:gd name="connsiteX6" fmla="*/ 906853 w 2304120"/>
              <a:gd name="connsiteY6" fmla="*/ 1605487 h 3210973"/>
              <a:gd name="connsiteX7" fmla="*/ 0 w 2304120"/>
              <a:gd name="connsiteY7" fmla="*/ 698633 h 321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120" h="3210973">
                <a:moveTo>
                  <a:pt x="698634" y="0"/>
                </a:moveTo>
                <a:lnTo>
                  <a:pt x="1605487" y="906853"/>
                </a:lnTo>
                <a:lnTo>
                  <a:pt x="2304120" y="1605487"/>
                </a:lnTo>
                <a:lnTo>
                  <a:pt x="1605487" y="2304120"/>
                </a:lnTo>
                <a:lnTo>
                  <a:pt x="698634" y="3210973"/>
                </a:lnTo>
                <a:lnTo>
                  <a:pt x="0" y="2512340"/>
                </a:lnTo>
                <a:lnTo>
                  <a:pt x="906853" y="1605487"/>
                </a:lnTo>
                <a:lnTo>
                  <a:pt x="0" y="698633"/>
                </a:ln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62" name="Picture Placeholder 54">
            <a:extLst>
              <a:ext uri="{FF2B5EF4-FFF2-40B4-BE49-F238E27FC236}">
                <a16:creationId xmlns:a16="http://schemas.microsoft.com/office/drawing/2014/main" id="{8CB71D1C-137C-E54F-BF72-F4DE6B9FAC25}"/>
              </a:ext>
            </a:extLst>
          </p:cNvPr>
          <p:cNvSpPr>
            <a:spLocks noGrp="1"/>
          </p:cNvSpPr>
          <p:nvPr>
            <p:ph type="pic" sz="quarter" idx="24" hasCustomPrompt="1"/>
          </p:nvPr>
        </p:nvSpPr>
        <p:spPr>
          <a:xfrm>
            <a:off x="3136900" y="4385573"/>
            <a:ext cx="3732213" cy="1595437"/>
          </a:xfrm>
          <a:prstGeom prst="roundRect">
            <a:avLst>
              <a:gd name="adj" fmla="val 50000"/>
            </a:avLst>
          </a:prstGeom>
          <a:solidFill>
            <a:schemeClr val="accent1"/>
          </a:solidFill>
        </p:spPr>
        <p:txBody>
          <a:bodyPr/>
          <a:lstStyle>
            <a:lvl1pPr marL="0" indent="0">
              <a:buNone/>
              <a:defRPr b="0" i="0"/>
            </a:lvl1pPr>
          </a:lstStyle>
          <a:p>
            <a:r>
              <a:rPr lang="en-US" dirty="0"/>
              <a:t> </a:t>
            </a:r>
          </a:p>
        </p:txBody>
      </p:sp>
      <p:sp>
        <p:nvSpPr>
          <p:cNvPr id="68" name="Freeform 67">
            <a:extLst>
              <a:ext uri="{FF2B5EF4-FFF2-40B4-BE49-F238E27FC236}">
                <a16:creationId xmlns:a16="http://schemas.microsoft.com/office/drawing/2014/main" id="{27130310-9B71-9144-B8B8-9359B52D0836}"/>
              </a:ext>
            </a:extLst>
          </p:cNvPr>
          <p:cNvSpPr/>
          <p:nvPr userDrawn="1"/>
        </p:nvSpPr>
        <p:spPr>
          <a:xfrm rot="10800000">
            <a:off x="1179685" y="2171861"/>
            <a:ext cx="1600383" cy="1600382"/>
          </a:xfrm>
          <a:custGeom>
            <a:avLst/>
            <a:gdLst>
              <a:gd name="connsiteX0" fmla="*/ 0 w 1600383"/>
              <a:gd name="connsiteY0" fmla="*/ 0 h 1600382"/>
              <a:gd name="connsiteX1" fmla="*/ 800192 w 1600383"/>
              <a:gd name="connsiteY1" fmla="*/ 0 h 1600382"/>
              <a:gd name="connsiteX2" fmla="*/ 850891 w 1600383"/>
              <a:gd name="connsiteY2" fmla="*/ 0 h 1600382"/>
              <a:gd name="connsiteX3" fmla="*/ 850891 w 1600383"/>
              <a:gd name="connsiteY3" fmla="*/ 2560 h 1600382"/>
              <a:gd name="connsiteX4" fmla="*/ 882007 w 1600383"/>
              <a:gd name="connsiteY4" fmla="*/ 4132 h 1600382"/>
              <a:gd name="connsiteX5" fmla="*/ 1600383 w 1600383"/>
              <a:gd name="connsiteY5" fmla="*/ 800191 h 1600382"/>
              <a:gd name="connsiteX6" fmla="*/ 800192 w 1600383"/>
              <a:gd name="connsiteY6" fmla="*/ 1600382 h 1600382"/>
              <a:gd name="connsiteX7" fmla="*/ 4132 w 1600383"/>
              <a:gd name="connsiteY7" fmla="*/ 882006 h 1600382"/>
              <a:gd name="connsiteX8" fmla="*/ 1323 w 1600383"/>
              <a:gd name="connsiteY8" fmla="*/ 826372 h 1600382"/>
              <a:gd name="connsiteX9" fmla="*/ 0 w 1600383"/>
              <a:gd name="connsiteY9" fmla="*/ 826372 h 160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00383" h="1600382">
                <a:moveTo>
                  <a:pt x="0" y="0"/>
                </a:moveTo>
                <a:lnTo>
                  <a:pt x="800192" y="0"/>
                </a:lnTo>
                <a:lnTo>
                  <a:pt x="850891" y="0"/>
                </a:lnTo>
                <a:lnTo>
                  <a:pt x="850891" y="2560"/>
                </a:lnTo>
                <a:lnTo>
                  <a:pt x="882007" y="4132"/>
                </a:lnTo>
                <a:cubicBezTo>
                  <a:pt x="1285508" y="45109"/>
                  <a:pt x="1600383" y="385879"/>
                  <a:pt x="1600383" y="800191"/>
                </a:cubicBezTo>
                <a:cubicBezTo>
                  <a:pt x="1600383" y="1242124"/>
                  <a:pt x="1242125" y="1600382"/>
                  <a:pt x="800192" y="1600382"/>
                </a:cubicBezTo>
                <a:cubicBezTo>
                  <a:pt x="385880" y="1600382"/>
                  <a:pt x="45110" y="1285507"/>
                  <a:pt x="4132" y="882006"/>
                </a:cubicBezTo>
                <a:lnTo>
                  <a:pt x="1323" y="826372"/>
                </a:lnTo>
                <a:lnTo>
                  <a:pt x="0" y="826372"/>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 name="Rounded Rectangle 1">
            <a:extLst>
              <a:ext uri="{FF2B5EF4-FFF2-40B4-BE49-F238E27FC236}">
                <a16:creationId xmlns:a16="http://schemas.microsoft.com/office/drawing/2014/main" id="{8E734D3D-897D-F24E-B8AF-3B476A43103A}"/>
              </a:ext>
            </a:extLst>
          </p:cNvPr>
          <p:cNvSpPr/>
          <p:nvPr userDrawn="1"/>
        </p:nvSpPr>
        <p:spPr>
          <a:xfrm>
            <a:off x="3136527" y="2679078"/>
            <a:ext cx="3732586" cy="1600382"/>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C8594A0A-4340-B54B-B06A-4CDC8AD6668E}"/>
              </a:ext>
            </a:extLst>
          </p:cNvPr>
          <p:cNvSpPr>
            <a:spLocks noGrp="1"/>
          </p:cNvSpPr>
          <p:nvPr>
            <p:ph type="body" sz="quarter" idx="25" hasCustomPrompt="1"/>
          </p:nvPr>
        </p:nvSpPr>
        <p:spPr>
          <a:xfrm rot="5400000">
            <a:off x="1179513" y="3963988"/>
            <a:ext cx="1600200" cy="1600200"/>
          </a:xfrm>
          <a:prstGeom prst="teardrop">
            <a:avLst/>
          </a:prstGeom>
          <a:solidFill>
            <a:srgbClr val="7EC352"/>
          </a:solidFill>
        </p:spPr>
        <p:txBody>
          <a:bodyPr vert="vert270" wrap="square" anchor="ctr">
            <a:normAutofit/>
          </a:bodyPr>
          <a:lstStyle>
            <a:lvl1pPr marL="0" indent="0" algn="ctr">
              <a:buNone/>
              <a:defRPr sz="2000" b="1" i="0">
                <a:solidFill>
                  <a:schemeClr val="bg1"/>
                </a:solidFill>
                <a:latin typeface="Arial" panose="020B0604020202020204" pitchFamily="34" charset="0"/>
                <a:cs typeface="Arial" panose="020B0604020202020204" pitchFamily="34" charset="0"/>
              </a:defRPr>
            </a:lvl1pPr>
          </a:lstStyle>
          <a:p>
            <a:pPr lvl="0"/>
            <a:r>
              <a:rPr lang="en-US" dirty="0"/>
              <a:t>Title</a:t>
            </a:r>
          </a:p>
        </p:txBody>
      </p:sp>
    </p:spTree>
    <p:extLst>
      <p:ext uri="{BB962C8B-B14F-4D97-AF65-F5344CB8AC3E}">
        <p14:creationId xmlns:p14="http://schemas.microsoft.com/office/powerpoint/2010/main" val="30231943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Shapes">
    <p:spTree>
      <p:nvGrpSpPr>
        <p:cNvPr id="1" name=""/>
        <p:cNvGrpSpPr/>
        <p:nvPr/>
      </p:nvGrpSpPr>
      <p:grpSpPr>
        <a:xfrm>
          <a:off x="0" y="0"/>
          <a:ext cx="0" cy="0"/>
          <a:chOff x="0" y="0"/>
          <a:chExt cx="0" cy="0"/>
        </a:xfrm>
      </p:grpSpPr>
      <p:sp>
        <p:nvSpPr>
          <p:cNvPr id="25" name="Picture Placeholder 24">
            <a:extLst>
              <a:ext uri="{FF2B5EF4-FFF2-40B4-BE49-F238E27FC236}">
                <a16:creationId xmlns:a16="http://schemas.microsoft.com/office/drawing/2014/main" id="{BB07ACF7-7EFE-2B4E-A77A-06B72A34C13A}"/>
              </a:ext>
            </a:extLst>
          </p:cNvPr>
          <p:cNvSpPr>
            <a:spLocks noGrp="1"/>
          </p:cNvSpPr>
          <p:nvPr>
            <p:ph type="pic" sz="quarter" idx="10" hasCustomPrompt="1"/>
          </p:nvPr>
        </p:nvSpPr>
        <p:spPr>
          <a:xfrm>
            <a:off x="1318845" y="972584"/>
            <a:ext cx="1600382" cy="1600382"/>
          </a:xfrm>
          <a:custGeom>
            <a:avLst/>
            <a:gdLst>
              <a:gd name="connsiteX0" fmla="*/ 800191 w 1600382"/>
              <a:gd name="connsiteY0" fmla="*/ 0 h 1600382"/>
              <a:gd name="connsiteX1" fmla="*/ 1600382 w 1600382"/>
              <a:gd name="connsiteY1" fmla="*/ 800191 h 1600382"/>
              <a:gd name="connsiteX2" fmla="*/ 800191 w 1600382"/>
              <a:gd name="connsiteY2" fmla="*/ 1600382 h 1600382"/>
              <a:gd name="connsiteX3" fmla="*/ 0 w 1600382"/>
              <a:gd name="connsiteY3" fmla="*/ 800191 h 1600382"/>
              <a:gd name="connsiteX4" fmla="*/ 800191 w 1600382"/>
              <a:gd name="connsiteY4" fmla="*/ 0 h 16003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0382" h="1600382">
                <a:moveTo>
                  <a:pt x="800191" y="0"/>
                </a:moveTo>
                <a:cubicBezTo>
                  <a:pt x="1242124" y="0"/>
                  <a:pt x="1600382" y="358258"/>
                  <a:pt x="1600382" y="800191"/>
                </a:cubicBezTo>
                <a:cubicBezTo>
                  <a:pt x="1600382" y="1242124"/>
                  <a:pt x="1242124" y="1600382"/>
                  <a:pt x="800191" y="1600382"/>
                </a:cubicBezTo>
                <a:cubicBezTo>
                  <a:pt x="358258" y="1600382"/>
                  <a:pt x="0" y="1242124"/>
                  <a:pt x="0" y="800191"/>
                </a:cubicBezTo>
                <a:cubicBezTo>
                  <a:pt x="0" y="358258"/>
                  <a:pt x="358258" y="0"/>
                  <a:pt x="800191" y="0"/>
                </a:cubicBez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28" name="Picture Placeholder 27">
            <a:extLst>
              <a:ext uri="{FF2B5EF4-FFF2-40B4-BE49-F238E27FC236}">
                <a16:creationId xmlns:a16="http://schemas.microsoft.com/office/drawing/2014/main" id="{58D9AC00-594C-FD43-9107-979037198B33}"/>
              </a:ext>
            </a:extLst>
          </p:cNvPr>
          <p:cNvSpPr>
            <a:spLocks noGrp="1"/>
          </p:cNvSpPr>
          <p:nvPr>
            <p:ph type="pic" sz="quarter" idx="11" hasCustomPrompt="1"/>
          </p:nvPr>
        </p:nvSpPr>
        <p:spPr>
          <a:xfrm>
            <a:off x="3136527" y="972584"/>
            <a:ext cx="3733108" cy="1600382"/>
          </a:xfrm>
          <a:custGeom>
            <a:avLst/>
            <a:gdLst>
              <a:gd name="connsiteX0" fmla="*/ 800191 w 3733108"/>
              <a:gd name="connsiteY0" fmla="*/ 0 h 1600382"/>
              <a:gd name="connsiteX1" fmla="*/ 1830767 w 3733108"/>
              <a:gd name="connsiteY1" fmla="*/ 0 h 1600382"/>
              <a:gd name="connsiteX2" fmla="*/ 1902341 w 3733108"/>
              <a:gd name="connsiteY2" fmla="*/ 0 h 1600382"/>
              <a:gd name="connsiteX3" fmla="*/ 3733108 w 3733108"/>
              <a:gd name="connsiteY3" fmla="*/ 0 h 1600382"/>
              <a:gd name="connsiteX4" fmla="*/ 3733108 w 3733108"/>
              <a:gd name="connsiteY4" fmla="*/ 800191 h 1600382"/>
              <a:gd name="connsiteX5" fmla="*/ 2932917 w 3733108"/>
              <a:gd name="connsiteY5" fmla="*/ 1600382 h 1600382"/>
              <a:gd name="connsiteX6" fmla="*/ 1902341 w 3733108"/>
              <a:gd name="connsiteY6" fmla="*/ 1600382 h 1600382"/>
              <a:gd name="connsiteX7" fmla="*/ 1830767 w 3733108"/>
              <a:gd name="connsiteY7" fmla="*/ 1600382 h 1600382"/>
              <a:gd name="connsiteX8" fmla="*/ 0 w 3733108"/>
              <a:gd name="connsiteY8" fmla="*/ 1600382 h 1600382"/>
              <a:gd name="connsiteX9" fmla="*/ 0 w 3733108"/>
              <a:gd name="connsiteY9" fmla="*/ 800191 h 1600382"/>
              <a:gd name="connsiteX10" fmla="*/ 800191 w 3733108"/>
              <a:gd name="connsiteY10" fmla="*/ 0 h 160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33108" h="1600382">
                <a:moveTo>
                  <a:pt x="800191" y="0"/>
                </a:moveTo>
                <a:lnTo>
                  <a:pt x="1830767" y="0"/>
                </a:lnTo>
                <a:lnTo>
                  <a:pt x="1902341" y="0"/>
                </a:lnTo>
                <a:lnTo>
                  <a:pt x="3733108" y="0"/>
                </a:lnTo>
                <a:lnTo>
                  <a:pt x="3733108" y="800191"/>
                </a:lnTo>
                <a:cubicBezTo>
                  <a:pt x="3733108" y="1242124"/>
                  <a:pt x="3374850" y="1600382"/>
                  <a:pt x="2932917" y="1600382"/>
                </a:cubicBezTo>
                <a:lnTo>
                  <a:pt x="1902341" y="1600382"/>
                </a:lnTo>
                <a:lnTo>
                  <a:pt x="1830767" y="1600382"/>
                </a:lnTo>
                <a:lnTo>
                  <a:pt x="0" y="1600382"/>
                </a:lnTo>
                <a:lnTo>
                  <a:pt x="0" y="800191"/>
                </a:lnTo>
                <a:cubicBezTo>
                  <a:pt x="0" y="358258"/>
                  <a:pt x="358258" y="0"/>
                  <a:pt x="800191" y="0"/>
                </a:cubicBez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35" name="Picture Placeholder 34">
            <a:extLst>
              <a:ext uri="{FF2B5EF4-FFF2-40B4-BE49-F238E27FC236}">
                <a16:creationId xmlns:a16="http://schemas.microsoft.com/office/drawing/2014/main" id="{07FCA9E5-2DC1-7B4F-B526-174F85CAA03E}"/>
              </a:ext>
            </a:extLst>
          </p:cNvPr>
          <p:cNvSpPr>
            <a:spLocks noGrp="1"/>
          </p:cNvSpPr>
          <p:nvPr>
            <p:ph type="pic" sz="quarter" idx="12" hasCustomPrompt="1"/>
          </p:nvPr>
        </p:nvSpPr>
        <p:spPr>
          <a:xfrm>
            <a:off x="7086935" y="972584"/>
            <a:ext cx="705656" cy="705656"/>
          </a:xfrm>
          <a:custGeom>
            <a:avLst/>
            <a:gdLst>
              <a:gd name="connsiteX0" fmla="*/ 352828 w 705656"/>
              <a:gd name="connsiteY0" fmla="*/ 0 h 705656"/>
              <a:gd name="connsiteX1" fmla="*/ 705656 w 705656"/>
              <a:gd name="connsiteY1" fmla="*/ 352828 h 705656"/>
              <a:gd name="connsiteX2" fmla="*/ 352828 w 705656"/>
              <a:gd name="connsiteY2" fmla="*/ 705656 h 705656"/>
              <a:gd name="connsiteX3" fmla="*/ 0 w 705656"/>
              <a:gd name="connsiteY3" fmla="*/ 352828 h 705656"/>
              <a:gd name="connsiteX4" fmla="*/ 352828 w 705656"/>
              <a:gd name="connsiteY4" fmla="*/ 0 h 70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656" h="705656">
                <a:moveTo>
                  <a:pt x="352828" y="0"/>
                </a:moveTo>
                <a:cubicBezTo>
                  <a:pt x="547690" y="0"/>
                  <a:pt x="705656" y="157966"/>
                  <a:pt x="705656" y="352828"/>
                </a:cubicBezTo>
                <a:cubicBezTo>
                  <a:pt x="705656" y="547690"/>
                  <a:pt x="547690" y="705656"/>
                  <a:pt x="352828" y="705656"/>
                </a:cubicBezTo>
                <a:cubicBezTo>
                  <a:pt x="157966" y="705656"/>
                  <a:pt x="0" y="547690"/>
                  <a:pt x="0" y="352828"/>
                </a:cubicBezTo>
                <a:cubicBezTo>
                  <a:pt x="0" y="157966"/>
                  <a:pt x="157966" y="0"/>
                  <a:pt x="352828" y="0"/>
                </a:cubicBez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36" name="Picture Placeholder 35">
            <a:extLst>
              <a:ext uri="{FF2B5EF4-FFF2-40B4-BE49-F238E27FC236}">
                <a16:creationId xmlns:a16="http://schemas.microsoft.com/office/drawing/2014/main" id="{15A42CD6-567B-C140-B8DD-5ED473967C6C}"/>
              </a:ext>
            </a:extLst>
          </p:cNvPr>
          <p:cNvSpPr>
            <a:spLocks noGrp="1"/>
          </p:cNvSpPr>
          <p:nvPr>
            <p:ph type="pic" sz="quarter" idx="13" hasCustomPrompt="1"/>
          </p:nvPr>
        </p:nvSpPr>
        <p:spPr>
          <a:xfrm>
            <a:off x="7086935" y="1863335"/>
            <a:ext cx="705656" cy="705656"/>
          </a:xfrm>
          <a:custGeom>
            <a:avLst/>
            <a:gdLst>
              <a:gd name="connsiteX0" fmla="*/ 352828 w 705656"/>
              <a:gd name="connsiteY0" fmla="*/ 0 h 705656"/>
              <a:gd name="connsiteX1" fmla="*/ 705656 w 705656"/>
              <a:gd name="connsiteY1" fmla="*/ 352828 h 705656"/>
              <a:gd name="connsiteX2" fmla="*/ 352828 w 705656"/>
              <a:gd name="connsiteY2" fmla="*/ 705656 h 705656"/>
              <a:gd name="connsiteX3" fmla="*/ 0 w 705656"/>
              <a:gd name="connsiteY3" fmla="*/ 352828 h 705656"/>
              <a:gd name="connsiteX4" fmla="*/ 352828 w 705656"/>
              <a:gd name="connsiteY4" fmla="*/ 0 h 70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656" h="705656">
                <a:moveTo>
                  <a:pt x="352828" y="0"/>
                </a:moveTo>
                <a:cubicBezTo>
                  <a:pt x="547690" y="0"/>
                  <a:pt x="705656" y="157966"/>
                  <a:pt x="705656" y="352828"/>
                </a:cubicBezTo>
                <a:cubicBezTo>
                  <a:pt x="705656" y="547690"/>
                  <a:pt x="547690" y="705656"/>
                  <a:pt x="352828" y="705656"/>
                </a:cubicBezTo>
                <a:cubicBezTo>
                  <a:pt x="157966" y="705656"/>
                  <a:pt x="0" y="547690"/>
                  <a:pt x="0" y="352828"/>
                </a:cubicBezTo>
                <a:cubicBezTo>
                  <a:pt x="0" y="157966"/>
                  <a:pt x="157966" y="0"/>
                  <a:pt x="352828" y="0"/>
                </a:cubicBez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37" name="Picture Placeholder 36">
            <a:extLst>
              <a:ext uri="{FF2B5EF4-FFF2-40B4-BE49-F238E27FC236}">
                <a16:creationId xmlns:a16="http://schemas.microsoft.com/office/drawing/2014/main" id="{FDAD1E03-C861-0C45-8EF5-B40AA1745664}"/>
              </a:ext>
            </a:extLst>
          </p:cNvPr>
          <p:cNvSpPr>
            <a:spLocks noGrp="1"/>
          </p:cNvSpPr>
          <p:nvPr>
            <p:ph type="pic" sz="quarter" idx="14" hasCustomPrompt="1"/>
          </p:nvPr>
        </p:nvSpPr>
        <p:spPr>
          <a:xfrm>
            <a:off x="8025763" y="1863335"/>
            <a:ext cx="705656" cy="705656"/>
          </a:xfrm>
          <a:custGeom>
            <a:avLst/>
            <a:gdLst>
              <a:gd name="connsiteX0" fmla="*/ 352828 w 705656"/>
              <a:gd name="connsiteY0" fmla="*/ 0 h 705656"/>
              <a:gd name="connsiteX1" fmla="*/ 705656 w 705656"/>
              <a:gd name="connsiteY1" fmla="*/ 352828 h 705656"/>
              <a:gd name="connsiteX2" fmla="*/ 352828 w 705656"/>
              <a:gd name="connsiteY2" fmla="*/ 705656 h 705656"/>
              <a:gd name="connsiteX3" fmla="*/ 0 w 705656"/>
              <a:gd name="connsiteY3" fmla="*/ 352828 h 705656"/>
              <a:gd name="connsiteX4" fmla="*/ 352828 w 705656"/>
              <a:gd name="connsiteY4" fmla="*/ 0 h 70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656" h="705656">
                <a:moveTo>
                  <a:pt x="352828" y="0"/>
                </a:moveTo>
                <a:cubicBezTo>
                  <a:pt x="547690" y="0"/>
                  <a:pt x="705656" y="157966"/>
                  <a:pt x="705656" y="352828"/>
                </a:cubicBezTo>
                <a:cubicBezTo>
                  <a:pt x="705656" y="547690"/>
                  <a:pt x="547690" y="705656"/>
                  <a:pt x="352828" y="705656"/>
                </a:cubicBezTo>
                <a:cubicBezTo>
                  <a:pt x="157966" y="705656"/>
                  <a:pt x="0" y="547690"/>
                  <a:pt x="0" y="352828"/>
                </a:cubicBezTo>
                <a:cubicBezTo>
                  <a:pt x="0" y="157966"/>
                  <a:pt x="157966" y="0"/>
                  <a:pt x="352828" y="0"/>
                </a:cubicBez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38" name="Picture Placeholder 37">
            <a:extLst>
              <a:ext uri="{FF2B5EF4-FFF2-40B4-BE49-F238E27FC236}">
                <a16:creationId xmlns:a16="http://schemas.microsoft.com/office/drawing/2014/main" id="{96821578-815D-8447-8627-FC3F69DC59F8}"/>
              </a:ext>
            </a:extLst>
          </p:cNvPr>
          <p:cNvSpPr>
            <a:spLocks noGrp="1"/>
          </p:cNvSpPr>
          <p:nvPr>
            <p:ph type="pic" sz="quarter" idx="15" hasCustomPrompt="1"/>
          </p:nvPr>
        </p:nvSpPr>
        <p:spPr>
          <a:xfrm>
            <a:off x="8025763" y="972584"/>
            <a:ext cx="705656" cy="705656"/>
          </a:xfrm>
          <a:custGeom>
            <a:avLst/>
            <a:gdLst>
              <a:gd name="connsiteX0" fmla="*/ 352828 w 705656"/>
              <a:gd name="connsiteY0" fmla="*/ 0 h 705656"/>
              <a:gd name="connsiteX1" fmla="*/ 705656 w 705656"/>
              <a:gd name="connsiteY1" fmla="*/ 352828 h 705656"/>
              <a:gd name="connsiteX2" fmla="*/ 352828 w 705656"/>
              <a:gd name="connsiteY2" fmla="*/ 705656 h 705656"/>
              <a:gd name="connsiteX3" fmla="*/ 0 w 705656"/>
              <a:gd name="connsiteY3" fmla="*/ 352828 h 705656"/>
              <a:gd name="connsiteX4" fmla="*/ 352828 w 705656"/>
              <a:gd name="connsiteY4" fmla="*/ 0 h 70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5656" h="705656">
                <a:moveTo>
                  <a:pt x="352828" y="0"/>
                </a:moveTo>
                <a:cubicBezTo>
                  <a:pt x="547690" y="0"/>
                  <a:pt x="705656" y="157966"/>
                  <a:pt x="705656" y="352828"/>
                </a:cubicBezTo>
                <a:cubicBezTo>
                  <a:pt x="705656" y="547690"/>
                  <a:pt x="547690" y="705656"/>
                  <a:pt x="352828" y="705656"/>
                </a:cubicBezTo>
                <a:cubicBezTo>
                  <a:pt x="157966" y="705656"/>
                  <a:pt x="0" y="547690"/>
                  <a:pt x="0" y="352828"/>
                </a:cubicBezTo>
                <a:cubicBezTo>
                  <a:pt x="0" y="157966"/>
                  <a:pt x="157966" y="0"/>
                  <a:pt x="352828" y="0"/>
                </a:cubicBez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44" name="Picture Placeholder 43">
            <a:extLst>
              <a:ext uri="{FF2B5EF4-FFF2-40B4-BE49-F238E27FC236}">
                <a16:creationId xmlns:a16="http://schemas.microsoft.com/office/drawing/2014/main" id="{18F0E94E-DBA4-CA4B-8A59-8C652E22AC64}"/>
              </a:ext>
            </a:extLst>
          </p:cNvPr>
          <p:cNvSpPr>
            <a:spLocks noGrp="1"/>
          </p:cNvSpPr>
          <p:nvPr>
            <p:ph type="pic" sz="quarter" idx="16" hasCustomPrompt="1"/>
          </p:nvPr>
        </p:nvSpPr>
        <p:spPr>
          <a:xfrm>
            <a:off x="8731419" y="167288"/>
            <a:ext cx="2304120" cy="3210973"/>
          </a:xfrm>
          <a:custGeom>
            <a:avLst/>
            <a:gdLst>
              <a:gd name="connsiteX0" fmla="*/ 698634 w 2304120"/>
              <a:gd name="connsiteY0" fmla="*/ 0 h 3210973"/>
              <a:gd name="connsiteX1" fmla="*/ 1605487 w 2304120"/>
              <a:gd name="connsiteY1" fmla="*/ 906853 h 3210973"/>
              <a:gd name="connsiteX2" fmla="*/ 2304120 w 2304120"/>
              <a:gd name="connsiteY2" fmla="*/ 1605487 h 3210973"/>
              <a:gd name="connsiteX3" fmla="*/ 1605487 w 2304120"/>
              <a:gd name="connsiteY3" fmla="*/ 2304120 h 3210973"/>
              <a:gd name="connsiteX4" fmla="*/ 698634 w 2304120"/>
              <a:gd name="connsiteY4" fmla="*/ 3210973 h 3210973"/>
              <a:gd name="connsiteX5" fmla="*/ 0 w 2304120"/>
              <a:gd name="connsiteY5" fmla="*/ 2512340 h 3210973"/>
              <a:gd name="connsiteX6" fmla="*/ 906853 w 2304120"/>
              <a:gd name="connsiteY6" fmla="*/ 1605487 h 3210973"/>
              <a:gd name="connsiteX7" fmla="*/ 0 w 2304120"/>
              <a:gd name="connsiteY7" fmla="*/ 698633 h 3210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4120" h="3210973">
                <a:moveTo>
                  <a:pt x="698634" y="0"/>
                </a:moveTo>
                <a:lnTo>
                  <a:pt x="1605487" y="906853"/>
                </a:lnTo>
                <a:lnTo>
                  <a:pt x="2304120" y="1605487"/>
                </a:lnTo>
                <a:lnTo>
                  <a:pt x="1605487" y="2304120"/>
                </a:lnTo>
                <a:lnTo>
                  <a:pt x="698634" y="3210973"/>
                </a:lnTo>
                <a:lnTo>
                  <a:pt x="0" y="2512340"/>
                </a:lnTo>
                <a:lnTo>
                  <a:pt x="906853" y="1605487"/>
                </a:lnTo>
                <a:lnTo>
                  <a:pt x="0" y="698633"/>
                </a:ln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48" name="Freeform 47">
            <a:extLst>
              <a:ext uri="{FF2B5EF4-FFF2-40B4-BE49-F238E27FC236}">
                <a16:creationId xmlns:a16="http://schemas.microsoft.com/office/drawing/2014/main" id="{B2673D7D-A264-2F4E-B4DB-F6EE36B4BD78}"/>
              </a:ext>
            </a:extLst>
          </p:cNvPr>
          <p:cNvSpPr/>
          <p:nvPr userDrawn="1"/>
        </p:nvSpPr>
        <p:spPr>
          <a:xfrm rot="18900000">
            <a:off x="9244652" y="1275842"/>
            <a:ext cx="2266012" cy="2266012"/>
          </a:xfrm>
          <a:custGeom>
            <a:avLst/>
            <a:gdLst>
              <a:gd name="connsiteX0" fmla="*/ 2266012 w 2266012"/>
              <a:gd name="connsiteY0" fmla="*/ 0 h 2266012"/>
              <a:gd name="connsiteX1" fmla="*/ 2266012 w 2266012"/>
              <a:gd name="connsiteY1" fmla="*/ 1293092 h 2266012"/>
              <a:gd name="connsiteX2" fmla="*/ 2266012 w 2266012"/>
              <a:gd name="connsiteY2" fmla="*/ 2266012 h 2266012"/>
              <a:gd name="connsiteX3" fmla="*/ 1293092 w 2266012"/>
              <a:gd name="connsiteY3" fmla="*/ 2266012 h 2266012"/>
              <a:gd name="connsiteX4" fmla="*/ 0 w 2266012"/>
              <a:gd name="connsiteY4" fmla="*/ 2266012 h 2266012"/>
              <a:gd name="connsiteX5" fmla="*/ 0 w 2266012"/>
              <a:gd name="connsiteY5" fmla="*/ 1293092 h 2266012"/>
              <a:gd name="connsiteX6" fmla="*/ 1293092 w 2266012"/>
              <a:gd name="connsiteY6" fmla="*/ 1293092 h 2266012"/>
              <a:gd name="connsiteX7" fmla="*/ 1293092 w 2266012"/>
              <a:gd name="connsiteY7" fmla="*/ 0 h 226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6012" h="2266012">
                <a:moveTo>
                  <a:pt x="2266012" y="0"/>
                </a:moveTo>
                <a:lnTo>
                  <a:pt x="2266012" y="1293092"/>
                </a:lnTo>
                <a:lnTo>
                  <a:pt x="2266012" y="2266012"/>
                </a:lnTo>
                <a:lnTo>
                  <a:pt x="1293092" y="2266012"/>
                </a:lnTo>
                <a:lnTo>
                  <a:pt x="0" y="2266012"/>
                </a:lnTo>
                <a:lnTo>
                  <a:pt x="0" y="1293092"/>
                </a:lnTo>
                <a:lnTo>
                  <a:pt x="1293092" y="1293092"/>
                </a:lnTo>
                <a:lnTo>
                  <a:pt x="1293092"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Picture Placeholder 11">
            <a:extLst>
              <a:ext uri="{FF2B5EF4-FFF2-40B4-BE49-F238E27FC236}">
                <a16:creationId xmlns:a16="http://schemas.microsoft.com/office/drawing/2014/main" id="{6CB02E43-1336-7941-814D-E8473CB84962}"/>
              </a:ext>
            </a:extLst>
          </p:cNvPr>
          <p:cNvSpPr>
            <a:spLocks noGrp="1"/>
          </p:cNvSpPr>
          <p:nvPr>
            <p:ph type="pic" sz="quarter" idx="17" hasCustomPrompt="1"/>
          </p:nvPr>
        </p:nvSpPr>
        <p:spPr>
          <a:xfrm>
            <a:off x="67834" y="3588927"/>
            <a:ext cx="5056447" cy="2167697"/>
          </a:xfrm>
          <a:custGeom>
            <a:avLst/>
            <a:gdLst>
              <a:gd name="connsiteX0" fmla="*/ 800191 w 3733108"/>
              <a:gd name="connsiteY0" fmla="*/ 0 h 1600382"/>
              <a:gd name="connsiteX1" fmla="*/ 1830767 w 3733108"/>
              <a:gd name="connsiteY1" fmla="*/ 0 h 1600382"/>
              <a:gd name="connsiteX2" fmla="*/ 1902341 w 3733108"/>
              <a:gd name="connsiteY2" fmla="*/ 0 h 1600382"/>
              <a:gd name="connsiteX3" fmla="*/ 3733108 w 3733108"/>
              <a:gd name="connsiteY3" fmla="*/ 0 h 1600382"/>
              <a:gd name="connsiteX4" fmla="*/ 3733108 w 3733108"/>
              <a:gd name="connsiteY4" fmla="*/ 800191 h 1600382"/>
              <a:gd name="connsiteX5" fmla="*/ 2932917 w 3733108"/>
              <a:gd name="connsiteY5" fmla="*/ 1600382 h 1600382"/>
              <a:gd name="connsiteX6" fmla="*/ 1902341 w 3733108"/>
              <a:gd name="connsiteY6" fmla="*/ 1600382 h 1600382"/>
              <a:gd name="connsiteX7" fmla="*/ 1830767 w 3733108"/>
              <a:gd name="connsiteY7" fmla="*/ 1600382 h 1600382"/>
              <a:gd name="connsiteX8" fmla="*/ 0 w 3733108"/>
              <a:gd name="connsiteY8" fmla="*/ 1600382 h 1600382"/>
              <a:gd name="connsiteX9" fmla="*/ 0 w 3733108"/>
              <a:gd name="connsiteY9" fmla="*/ 800191 h 1600382"/>
              <a:gd name="connsiteX10" fmla="*/ 800191 w 3733108"/>
              <a:gd name="connsiteY10" fmla="*/ 0 h 1600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33108" h="1600382">
                <a:moveTo>
                  <a:pt x="800191" y="0"/>
                </a:moveTo>
                <a:lnTo>
                  <a:pt x="1830767" y="0"/>
                </a:lnTo>
                <a:lnTo>
                  <a:pt x="1902341" y="0"/>
                </a:lnTo>
                <a:lnTo>
                  <a:pt x="3733108" y="0"/>
                </a:lnTo>
                <a:lnTo>
                  <a:pt x="3733108" y="800191"/>
                </a:lnTo>
                <a:cubicBezTo>
                  <a:pt x="3733108" y="1242124"/>
                  <a:pt x="3374850" y="1600382"/>
                  <a:pt x="2932917" y="1600382"/>
                </a:cubicBezTo>
                <a:lnTo>
                  <a:pt x="1902341" y="1600382"/>
                </a:lnTo>
                <a:lnTo>
                  <a:pt x="1830767" y="1600382"/>
                </a:lnTo>
                <a:lnTo>
                  <a:pt x="0" y="1600382"/>
                </a:lnTo>
                <a:lnTo>
                  <a:pt x="0" y="800191"/>
                </a:lnTo>
                <a:cubicBezTo>
                  <a:pt x="0" y="358258"/>
                  <a:pt x="358258" y="0"/>
                  <a:pt x="800191" y="0"/>
                </a:cubicBezTo>
                <a:close/>
              </a:path>
            </a:pathLst>
          </a:custGeom>
          <a:solidFill>
            <a:schemeClr val="accent1"/>
          </a:solidFill>
        </p:spPr>
        <p:txBody>
          <a:bodyPr wrap="square">
            <a:noAutofit/>
          </a:bodyPr>
          <a:lstStyle>
            <a:lvl1pPr marL="0" indent="0">
              <a:buNone/>
              <a:defRPr b="0" i="0">
                <a:noFill/>
              </a:defRPr>
            </a:lvl1pPr>
          </a:lstStyle>
          <a:p>
            <a:r>
              <a:rPr lang="en-US" dirty="0"/>
              <a:t> </a:t>
            </a:r>
          </a:p>
        </p:txBody>
      </p:sp>
      <p:sp>
        <p:nvSpPr>
          <p:cNvPr id="14" name="Freeform 13">
            <a:extLst>
              <a:ext uri="{FF2B5EF4-FFF2-40B4-BE49-F238E27FC236}">
                <a16:creationId xmlns:a16="http://schemas.microsoft.com/office/drawing/2014/main" id="{3E286CD3-31AB-BC47-9F1F-9AE39577A069}"/>
              </a:ext>
            </a:extLst>
          </p:cNvPr>
          <p:cNvSpPr/>
          <p:nvPr userDrawn="1"/>
        </p:nvSpPr>
        <p:spPr>
          <a:xfrm>
            <a:off x="5493680" y="3588927"/>
            <a:ext cx="5074193" cy="2167697"/>
          </a:xfrm>
          <a:custGeom>
            <a:avLst/>
            <a:gdLst>
              <a:gd name="connsiteX0" fmla="*/ 1051804 w 5074193"/>
              <a:gd name="connsiteY0" fmla="*/ 0 h 2167697"/>
              <a:gd name="connsiteX1" fmla="*/ 1083850 w 5074193"/>
              <a:gd name="connsiteY1" fmla="*/ 0 h 2167697"/>
              <a:gd name="connsiteX2" fmla="*/ 3921672 w 5074193"/>
              <a:gd name="connsiteY2" fmla="*/ 0 h 2167697"/>
              <a:gd name="connsiteX3" fmla="*/ 3990343 w 5074193"/>
              <a:gd name="connsiteY3" fmla="*/ 0 h 2167697"/>
              <a:gd name="connsiteX4" fmla="*/ 3990344 w 5074193"/>
              <a:gd name="connsiteY4" fmla="*/ 0 h 2167697"/>
              <a:gd name="connsiteX5" fmla="*/ 5074193 w 5074193"/>
              <a:gd name="connsiteY5" fmla="*/ 0 h 2167697"/>
              <a:gd name="connsiteX6" fmla="*/ 5074193 w 5074193"/>
              <a:gd name="connsiteY6" fmla="*/ 1119311 h 2167697"/>
              <a:gd name="connsiteX7" fmla="*/ 5072401 w 5074193"/>
              <a:gd name="connsiteY7" fmla="*/ 1119311 h 2167697"/>
              <a:gd name="connsiteX8" fmla="*/ 5068596 w 5074193"/>
              <a:gd name="connsiteY8" fmla="*/ 1194666 h 2167697"/>
              <a:gd name="connsiteX9" fmla="*/ 4094322 w 5074193"/>
              <a:gd name="connsiteY9" fmla="*/ 2162774 h 2167697"/>
              <a:gd name="connsiteX10" fmla="*/ 3990344 w 5074193"/>
              <a:gd name="connsiteY10" fmla="*/ 2167697 h 2167697"/>
              <a:gd name="connsiteX11" fmla="*/ 3990344 w 5074193"/>
              <a:gd name="connsiteY11" fmla="*/ 2167697 h 2167697"/>
              <a:gd name="connsiteX12" fmla="*/ 3990343 w 5074193"/>
              <a:gd name="connsiteY12" fmla="*/ 2167697 h 2167697"/>
              <a:gd name="connsiteX13" fmla="*/ 1152521 w 5074193"/>
              <a:gd name="connsiteY13" fmla="*/ 2167697 h 2167697"/>
              <a:gd name="connsiteX14" fmla="*/ 1083850 w 5074193"/>
              <a:gd name="connsiteY14" fmla="*/ 2167697 h 2167697"/>
              <a:gd name="connsiteX15" fmla="*/ 1051804 w 5074193"/>
              <a:gd name="connsiteY15" fmla="*/ 2167697 h 2167697"/>
              <a:gd name="connsiteX16" fmla="*/ 0 w 5074193"/>
              <a:gd name="connsiteY16" fmla="*/ 2167697 h 2167697"/>
              <a:gd name="connsiteX17" fmla="*/ 0 w 5074193"/>
              <a:gd name="connsiteY17" fmla="*/ 1048387 h 2167697"/>
              <a:gd name="connsiteX18" fmla="*/ 1792 w 5074193"/>
              <a:gd name="connsiteY18" fmla="*/ 1048387 h 2167697"/>
              <a:gd name="connsiteX19" fmla="*/ 5596 w 5074193"/>
              <a:gd name="connsiteY19" fmla="*/ 973031 h 2167697"/>
              <a:gd name="connsiteX20" fmla="*/ 979870 w 5074193"/>
              <a:gd name="connsiteY20" fmla="*/ 4923 h 2167697"/>
              <a:gd name="connsiteX21" fmla="*/ 1051804 w 5074193"/>
              <a:gd name="connsiteY21" fmla="*/ 1517 h 2167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74193" h="2167697">
                <a:moveTo>
                  <a:pt x="1051804" y="0"/>
                </a:moveTo>
                <a:lnTo>
                  <a:pt x="1083850" y="0"/>
                </a:lnTo>
                <a:lnTo>
                  <a:pt x="3921672" y="0"/>
                </a:lnTo>
                <a:lnTo>
                  <a:pt x="3990343" y="0"/>
                </a:lnTo>
                <a:lnTo>
                  <a:pt x="3990344" y="0"/>
                </a:lnTo>
                <a:lnTo>
                  <a:pt x="5074193" y="0"/>
                </a:lnTo>
                <a:lnTo>
                  <a:pt x="5074193" y="1119311"/>
                </a:lnTo>
                <a:lnTo>
                  <a:pt x="5072401" y="1119311"/>
                </a:lnTo>
                <a:lnTo>
                  <a:pt x="5068596" y="1194666"/>
                </a:lnTo>
                <a:cubicBezTo>
                  <a:pt x="5016561" y="1707045"/>
                  <a:pt x="4607634" y="2113917"/>
                  <a:pt x="4094322" y="2162774"/>
                </a:cubicBezTo>
                <a:lnTo>
                  <a:pt x="3990344" y="2167697"/>
                </a:lnTo>
                <a:lnTo>
                  <a:pt x="3990344" y="2167697"/>
                </a:lnTo>
                <a:lnTo>
                  <a:pt x="3990343" y="2167697"/>
                </a:lnTo>
                <a:lnTo>
                  <a:pt x="1152521" y="2167697"/>
                </a:lnTo>
                <a:lnTo>
                  <a:pt x="1083850" y="2167697"/>
                </a:lnTo>
                <a:lnTo>
                  <a:pt x="1051804" y="2167697"/>
                </a:lnTo>
                <a:lnTo>
                  <a:pt x="0" y="2167697"/>
                </a:lnTo>
                <a:lnTo>
                  <a:pt x="0" y="1048387"/>
                </a:lnTo>
                <a:lnTo>
                  <a:pt x="1792" y="1048387"/>
                </a:lnTo>
                <a:lnTo>
                  <a:pt x="5596" y="973031"/>
                </a:lnTo>
                <a:cubicBezTo>
                  <a:pt x="57632" y="460653"/>
                  <a:pt x="466559" y="53781"/>
                  <a:pt x="979870" y="4923"/>
                </a:cubicBezTo>
                <a:lnTo>
                  <a:pt x="1051804" y="1517"/>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Oval 12">
            <a:extLst>
              <a:ext uri="{FF2B5EF4-FFF2-40B4-BE49-F238E27FC236}">
                <a16:creationId xmlns:a16="http://schemas.microsoft.com/office/drawing/2014/main" id="{B9963B74-2C3D-2A48-854C-AA44A9B3A428}"/>
              </a:ext>
            </a:extLst>
          </p:cNvPr>
          <p:cNvSpPr/>
          <p:nvPr userDrawn="1"/>
        </p:nvSpPr>
        <p:spPr>
          <a:xfrm>
            <a:off x="4585902" y="2783632"/>
            <a:ext cx="2128268" cy="212826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5770983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PUPH-TitleSlide-Gree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A9E2C9-6674-D041-BC77-C00380E2476D}"/>
              </a:ext>
            </a:extLst>
          </p:cNvPr>
          <p:cNvSpPr/>
          <p:nvPr userDrawn="1"/>
        </p:nvSpPr>
        <p:spPr>
          <a:xfrm>
            <a:off x="11430000" y="6121277"/>
            <a:ext cx="762000" cy="736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Oval 46">
            <a:extLst>
              <a:ext uri="{FF2B5EF4-FFF2-40B4-BE49-F238E27FC236}">
                <a16:creationId xmlns:a16="http://schemas.microsoft.com/office/drawing/2014/main" id="{01E58F73-76E9-1A46-853B-E9B97A66E4F3}"/>
              </a:ext>
            </a:extLst>
          </p:cNvPr>
          <p:cNvSpPr/>
          <p:nvPr userDrawn="1"/>
        </p:nvSpPr>
        <p:spPr>
          <a:xfrm>
            <a:off x="2939672" y="1671485"/>
            <a:ext cx="923052" cy="92305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Oval 47">
            <a:extLst>
              <a:ext uri="{FF2B5EF4-FFF2-40B4-BE49-F238E27FC236}">
                <a16:creationId xmlns:a16="http://schemas.microsoft.com/office/drawing/2014/main" id="{BC862ABF-5D70-0143-A625-3A5A5F834941}"/>
              </a:ext>
            </a:extLst>
          </p:cNvPr>
          <p:cNvSpPr/>
          <p:nvPr userDrawn="1"/>
        </p:nvSpPr>
        <p:spPr>
          <a:xfrm>
            <a:off x="4159813" y="1671485"/>
            <a:ext cx="923052" cy="9230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Oval 48">
            <a:extLst>
              <a:ext uri="{FF2B5EF4-FFF2-40B4-BE49-F238E27FC236}">
                <a16:creationId xmlns:a16="http://schemas.microsoft.com/office/drawing/2014/main" id="{50E62C58-1127-AA4E-ADE0-91562CB9DAC7}"/>
              </a:ext>
            </a:extLst>
          </p:cNvPr>
          <p:cNvSpPr/>
          <p:nvPr userDrawn="1"/>
        </p:nvSpPr>
        <p:spPr>
          <a:xfrm>
            <a:off x="4159813" y="2904180"/>
            <a:ext cx="923052" cy="92305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51" name="Picture 50">
            <a:extLst>
              <a:ext uri="{FF2B5EF4-FFF2-40B4-BE49-F238E27FC236}">
                <a16:creationId xmlns:a16="http://schemas.microsoft.com/office/drawing/2014/main" id="{4D978E08-898E-4241-B104-1C829B066B2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369424" y="1636924"/>
            <a:ext cx="4682382" cy="2175728"/>
          </a:xfrm>
          <a:prstGeom prst="roundRect">
            <a:avLst>
              <a:gd name="adj" fmla="val 50000"/>
            </a:avLst>
          </a:prstGeom>
        </p:spPr>
      </p:pic>
      <p:pic>
        <p:nvPicPr>
          <p:cNvPr id="52" name="Picture 51">
            <a:extLst>
              <a:ext uri="{FF2B5EF4-FFF2-40B4-BE49-F238E27FC236}">
                <a16:creationId xmlns:a16="http://schemas.microsoft.com/office/drawing/2014/main" id="{2F28D117-AA6B-1441-AC65-4F8D6766EC4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933796" y="2904180"/>
            <a:ext cx="937470" cy="936775"/>
          </a:xfrm>
          <a:prstGeom prst="ellipse">
            <a:avLst/>
          </a:prstGeom>
        </p:spPr>
      </p:pic>
      <p:pic>
        <p:nvPicPr>
          <p:cNvPr id="14" name="Picture 13">
            <a:extLst>
              <a:ext uri="{FF2B5EF4-FFF2-40B4-BE49-F238E27FC236}">
                <a16:creationId xmlns:a16="http://schemas.microsoft.com/office/drawing/2014/main" id="{97E99EB7-BECA-C14E-AA93-13E6FB721757}"/>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68699" y="6121277"/>
            <a:ext cx="2341176" cy="452736"/>
          </a:xfrm>
          <a:prstGeom prst="rect">
            <a:avLst/>
          </a:prstGeom>
        </p:spPr>
      </p:pic>
      <p:sp>
        <p:nvSpPr>
          <p:cNvPr id="15" name="Freeform 14">
            <a:extLst>
              <a:ext uri="{FF2B5EF4-FFF2-40B4-BE49-F238E27FC236}">
                <a16:creationId xmlns:a16="http://schemas.microsoft.com/office/drawing/2014/main" id="{D8E776DC-B434-FA4F-A932-B3D2A50DE505}"/>
              </a:ext>
            </a:extLst>
          </p:cNvPr>
          <p:cNvSpPr/>
          <p:nvPr userDrawn="1"/>
        </p:nvSpPr>
        <p:spPr>
          <a:xfrm rot="18900000">
            <a:off x="9484360" y="1219348"/>
            <a:ext cx="3016110" cy="3016110"/>
          </a:xfrm>
          <a:custGeom>
            <a:avLst/>
            <a:gdLst>
              <a:gd name="connsiteX0" fmla="*/ 3016110 w 3016110"/>
              <a:gd name="connsiteY0" fmla="*/ 0 h 3016110"/>
              <a:gd name="connsiteX1" fmla="*/ 3016110 w 3016110"/>
              <a:gd name="connsiteY1" fmla="*/ 1696469 h 3016110"/>
              <a:gd name="connsiteX2" fmla="*/ 1696469 w 3016110"/>
              <a:gd name="connsiteY2" fmla="*/ 3016110 h 3016110"/>
              <a:gd name="connsiteX3" fmla="*/ 0 w 3016110"/>
              <a:gd name="connsiteY3" fmla="*/ 3016110 h 3016110"/>
              <a:gd name="connsiteX4" fmla="*/ 0 w 3016110"/>
              <a:gd name="connsiteY4" fmla="*/ 1721133 h 3016110"/>
              <a:gd name="connsiteX5" fmla="*/ 1721133 w 3016110"/>
              <a:gd name="connsiteY5" fmla="*/ 1721133 h 3016110"/>
              <a:gd name="connsiteX6" fmla="*/ 1721133 w 3016110"/>
              <a:gd name="connsiteY6" fmla="*/ 0 h 3016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6110" h="3016110">
                <a:moveTo>
                  <a:pt x="3016110" y="0"/>
                </a:moveTo>
                <a:lnTo>
                  <a:pt x="3016110" y="1696469"/>
                </a:lnTo>
                <a:lnTo>
                  <a:pt x="1696469" y="3016110"/>
                </a:lnTo>
                <a:lnTo>
                  <a:pt x="0" y="3016110"/>
                </a:lnTo>
                <a:lnTo>
                  <a:pt x="0" y="1721133"/>
                </a:lnTo>
                <a:lnTo>
                  <a:pt x="1721133" y="1721133"/>
                </a:lnTo>
                <a:lnTo>
                  <a:pt x="1721133" y="0"/>
                </a:ln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Text Placeholder 3">
            <a:extLst>
              <a:ext uri="{FF2B5EF4-FFF2-40B4-BE49-F238E27FC236}">
                <a16:creationId xmlns:a16="http://schemas.microsoft.com/office/drawing/2014/main" id="{0817580E-1F9A-4D48-ADD1-C0BCCE1562BD}"/>
              </a:ext>
            </a:extLst>
          </p:cNvPr>
          <p:cNvSpPr>
            <a:spLocks noGrp="1"/>
          </p:cNvSpPr>
          <p:nvPr>
            <p:ph type="body" sz="quarter" idx="25" hasCustomPrompt="1"/>
          </p:nvPr>
        </p:nvSpPr>
        <p:spPr>
          <a:xfrm rot="16200000">
            <a:off x="443948" y="1673257"/>
            <a:ext cx="2167698" cy="2167698"/>
          </a:xfrm>
          <a:prstGeom prst="teardrop">
            <a:avLst/>
          </a:prstGeom>
          <a:solidFill>
            <a:schemeClr val="accent6"/>
          </a:solidFill>
        </p:spPr>
        <p:txBody>
          <a:bodyPr vert="vert" wrap="none" lIns="0" tIns="0" rIns="0" bIns="0" anchor="ctr">
            <a:normAutofit/>
          </a:bodyPr>
          <a:lstStyle>
            <a:lvl1pPr marL="0" indent="0" algn="ctr">
              <a:lnSpc>
                <a:spcPct val="100000"/>
              </a:lnSpc>
              <a:buNone/>
              <a:defRPr sz="2400" b="1" i="0">
                <a:solidFill>
                  <a:schemeClr val="bg1"/>
                </a:solidFill>
                <a:latin typeface="Arial" panose="020B0604020202020204" pitchFamily="34" charset="0"/>
                <a:cs typeface="Arial" panose="020B0604020202020204" pitchFamily="34" charset="0"/>
              </a:defRPr>
            </a:lvl1pPr>
          </a:lstStyle>
          <a:p>
            <a:pPr lvl="0"/>
            <a:r>
              <a:rPr lang="en-US" dirty="0"/>
              <a:t>2020 Open</a:t>
            </a:r>
            <a:br>
              <a:rPr lang="en-US" dirty="0"/>
            </a:br>
            <a:r>
              <a:rPr lang="en-US" dirty="0"/>
              <a:t>Enrollment</a:t>
            </a:r>
          </a:p>
        </p:txBody>
      </p:sp>
      <p:sp>
        <p:nvSpPr>
          <p:cNvPr id="16" name="Text Placeholder 5"/>
          <p:cNvSpPr>
            <a:spLocks noGrp="1"/>
          </p:cNvSpPr>
          <p:nvPr>
            <p:ph type="body" sz="quarter" idx="27" hasCustomPrompt="1"/>
          </p:nvPr>
        </p:nvSpPr>
        <p:spPr>
          <a:xfrm>
            <a:off x="8442325" y="6121277"/>
            <a:ext cx="3368675" cy="452736"/>
          </a:xfrm>
        </p:spPr>
        <p:txBody>
          <a:bodyPr anchor="ctr">
            <a:normAutofit/>
          </a:bodyPr>
          <a:lstStyle>
            <a:lvl1pPr marL="0" indent="0" algn="r">
              <a:buNone/>
              <a:defRPr sz="1800" baseline="0"/>
            </a:lvl1pPr>
          </a:lstStyle>
          <a:p>
            <a:pPr lvl="0"/>
            <a:r>
              <a:rPr lang="en-US" dirty="0"/>
              <a:t>Additional text, as needed</a:t>
            </a:r>
          </a:p>
        </p:txBody>
      </p:sp>
    </p:spTree>
    <p:extLst>
      <p:ext uri="{BB962C8B-B14F-4D97-AF65-F5344CB8AC3E}">
        <p14:creationId xmlns:p14="http://schemas.microsoft.com/office/powerpoint/2010/main" val="11164317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P-TitleSlide-Purple">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66B1E5CA-74A7-684D-8957-35021810881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8699" y="6121277"/>
            <a:ext cx="2375177" cy="435515"/>
          </a:xfrm>
          <a:prstGeom prst="rect">
            <a:avLst/>
          </a:prstGeom>
        </p:spPr>
      </p:pic>
      <p:sp>
        <p:nvSpPr>
          <p:cNvPr id="4" name="Rectangle 3">
            <a:extLst>
              <a:ext uri="{FF2B5EF4-FFF2-40B4-BE49-F238E27FC236}">
                <a16:creationId xmlns:a16="http://schemas.microsoft.com/office/drawing/2014/main" id="{95A9E2C9-6674-D041-BC77-C00380E2476D}"/>
              </a:ext>
            </a:extLst>
          </p:cNvPr>
          <p:cNvSpPr/>
          <p:nvPr userDrawn="1"/>
        </p:nvSpPr>
        <p:spPr>
          <a:xfrm>
            <a:off x="11430000" y="6121277"/>
            <a:ext cx="762000" cy="736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Oval 46">
            <a:extLst>
              <a:ext uri="{FF2B5EF4-FFF2-40B4-BE49-F238E27FC236}">
                <a16:creationId xmlns:a16="http://schemas.microsoft.com/office/drawing/2014/main" id="{01E58F73-76E9-1A46-853B-E9B97A66E4F3}"/>
              </a:ext>
            </a:extLst>
          </p:cNvPr>
          <p:cNvSpPr/>
          <p:nvPr userDrawn="1"/>
        </p:nvSpPr>
        <p:spPr>
          <a:xfrm>
            <a:off x="2939672" y="1671485"/>
            <a:ext cx="923052" cy="923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Oval 47">
            <a:extLst>
              <a:ext uri="{FF2B5EF4-FFF2-40B4-BE49-F238E27FC236}">
                <a16:creationId xmlns:a16="http://schemas.microsoft.com/office/drawing/2014/main" id="{BC862ABF-5D70-0143-A625-3A5A5F834941}"/>
              </a:ext>
            </a:extLst>
          </p:cNvPr>
          <p:cNvSpPr/>
          <p:nvPr userDrawn="1"/>
        </p:nvSpPr>
        <p:spPr>
          <a:xfrm>
            <a:off x="4159813" y="1671485"/>
            <a:ext cx="923052" cy="9230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Oval 48">
            <a:extLst>
              <a:ext uri="{FF2B5EF4-FFF2-40B4-BE49-F238E27FC236}">
                <a16:creationId xmlns:a16="http://schemas.microsoft.com/office/drawing/2014/main" id="{50E62C58-1127-AA4E-ADE0-91562CB9DAC7}"/>
              </a:ext>
            </a:extLst>
          </p:cNvPr>
          <p:cNvSpPr/>
          <p:nvPr userDrawn="1"/>
        </p:nvSpPr>
        <p:spPr>
          <a:xfrm>
            <a:off x="4159813" y="2904180"/>
            <a:ext cx="923052" cy="923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2" name="Picture 11">
            <a:extLst>
              <a:ext uri="{FF2B5EF4-FFF2-40B4-BE49-F238E27FC236}">
                <a16:creationId xmlns:a16="http://schemas.microsoft.com/office/drawing/2014/main" id="{8E577B41-4D58-0C4E-8E6C-D61E257D0D43}"/>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933796" y="2904180"/>
            <a:ext cx="937470" cy="939403"/>
          </a:xfrm>
          <a:prstGeom prst="ellipse">
            <a:avLst/>
          </a:prstGeom>
        </p:spPr>
      </p:pic>
      <p:pic>
        <p:nvPicPr>
          <p:cNvPr id="14" name="Picture 13">
            <a:extLst>
              <a:ext uri="{FF2B5EF4-FFF2-40B4-BE49-F238E27FC236}">
                <a16:creationId xmlns:a16="http://schemas.microsoft.com/office/drawing/2014/main" id="{476EED01-2E5F-274D-9E86-5D31E72AFBB8}"/>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369424" y="1636924"/>
            <a:ext cx="4682382" cy="2175728"/>
          </a:xfrm>
          <a:prstGeom prst="roundRect">
            <a:avLst>
              <a:gd name="adj" fmla="val 50000"/>
            </a:avLst>
          </a:prstGeom>
        </p:spPr>
      </p:pic>
      <p:sp>
        <p:nvSpPr>
          <p:cNvPr id="15" name="Freeform 14">
            <a:extLst>
              <a:ext uri="{FF2B5EF4-FFF2-40B4-BE49-F238E27FC236}">
                <a16:creationId xmlns:a16="http://schemas.microsoft.com/office/drawing/2014/main" id="{646D3BC6-992C-E541-B610-E80989060F7B}"/>
              </a:ext>
            </a:extLst>
          </p:cNvPr>
          <p:cNvSpPr/>
          <p:nvPr userDrawn="1"/>
        </p:nvSpPr>
        <p:spPr>
          <a:xfrm rot="18900000">
            <a:off x="9484360" y="1219348"/>
            <a:ext cx="3016110" cy="3016110"/>
          </a:xfrm>
          <a:custGeom>
            <a:avLst/>
            <a:gdLst>
              <a:gd name="connsiteX0" fmla="*/ 3016110 w 3016110"/>
              <a:gd name="connsiteY0" fmla="*/ 0 h 3016110"/>
              <a:gd name="connsiteX1" fmla="*/ 3016110 w 3016110"/>
              <a:gd name="connsiteY1" fmla="*/ 1696469 h 3016110"/>
              <a:gd name="connsiteX2" fmla="*/ 1696469 w 3016110"/>
              <a:gd name="connsiteY2" fmla="*/ 3016110 h 3016110"/>
              <a:gd name="connsiteX3" fmla="*/ 0 w 3016110"/>
              <a:gd name="connsiteY3" fmla="*/ 3016110 h 3016110"/>
              <a:gd name="connsiteX4" fmla="*/ 0 w 3016110"/>
              <a:gd name="connsiteY4" fmla="*/ 1721133 h 3016110"/>
              <a:gd name="connsiteX5" fmla="*/ 1721133 w 3016110"/>
              <a:gd name="connsiteY5" fmla="*/ 1721133 h 3016110"/>
              <a:gd name="connsiteX6" fmla="*/ 1721133 w 3016110"/>
              <a:gd name="connsiteY6" fmla="*/ 0 h 3016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6110" h="3016110">
                <a:moveTo>
                  <a:pt x="3016110" y="0"/>
                </a:moveTo>
                <a:lnTo>
                  <a:pt x="3016110" y="1696469"/>
                </a:lnTo>
                <a:lnTo>
                  <a:pt x="1696469" y="3016110"/>
                </a:lnTo>
                <a:lnTo>
                  <a:pt x="0" y="3016110"/>
                </a:lnTo>
                <a:lnTo>
                  <a:pt x="0" y="1721133"/>
                </a:lnTo>
                <a:lnTo>
                  <a:pt x="1721133" y="1721133"/>
                </a:lnTo>
                <a:lnTo>
                  <a:pt x="172113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Text Placeholder 3">
            <a:extLst>
              <a:ext uri="{FF2B5EF4-FFF2-40B4-BE49-F238E27FC236}">
                <a16:creationId xmlns:a16="http://schemas.microsoft.com/office/drawing/2014/main" id="{3F5745AE-FBF8-124A-B4B1-F6F69786919D}"/>
              </a:ext>
            </a:extLst>
          </p:cNvPr>
          <p:cNvSpPr>
            <a:spLocks noGrp="1"/>
          </p:cNvSpPr>
          <p:nvPr>
            <p:ph type="body" sz="quarter" idx="25" hasCustomPrompt="1"/>
          </p:nvPr>
        </p:nvSpPr>
        <p:spPr>
          <a:xfrm rot="16200000">
            <a:off x="443948" y="1673257"/>
            <a:ext cx="2167698" cy="2167698"/>
          </a:xfrm>
          <a:prstGeom prst="teardrop">
            <a:avLst/>
          </a:prstGeom>
          <a:solidFill>
            <a:schemeClr val="accent1"/>
          </a:solidFill>
        </p:spPr>
        <p:txBody>
          <a:bodyPr vert="vert" wrap="none" lIns="0" tIns="0" rIns="0" bIns="0" anchor="ctr">
            <a:normAutofit/>
          </a:bodyPr>
          <a:lstStyle>
            <a:lvl1pPr marL="0" indent="0" algn="ctr">
              <a:lnSpc>
                <a:spcPct val="100000"/>
              </a:lnSpc>
              <a:buNone/>
              <a:defRPr sz="2400" b="1" i="0">
                <a:solidFill>
                  <a:schemeClr val="bg1"/>
                </a:solidFill>
                <a:latin typeface="Arial" panose="020B0604020202020204" pitchFamily="34" charset="0"/>
                <a:cs typeface="Arial" panose="020B0604020202020204" pitchFamily="34" charset="0"/>
              </a:defRPr>
            </a:lvl1pPr>
          </a:lstStyle>
          <a:p>
            <a:pPr lvl="0"/>
            <a:r>
              <a:rPr lang="en-US" dirty="0"/>
              <a:t>2020 Open</a:t>
            </a:r>
            <a:br>
              <a:rPr lang="en-US" dirty="0"/>
            </a:br>
            <a:r>
              <a:rPr lang="en-US" dirty="0"/>
              <a:t>Enrollment</a:t>
            </a:r>
          </a:p>
        </p:txBody>
      </p:sp>
      <p:sp>
        <p:nvSpPr>
          <p:cNvPr id="13" name="Text Placeholder 5"/>
          <p:cNvSpPr>
            <a:spLocks noGrp="1"/>
          </p:cNvSpPr>
          <p:nvPr>
            <p:ph type="body" sz="quarter" idx="27" hasCustomPrompt="1"/>
          </p:nvPr>
        </p:nvSpPr>
        <p:spPr>
          <a:xfrm>
            <a:off x="8442325" y="6121277"/>
            <a:ext cx="3368675" cy="435515"/>
          </a:xfrm>
        </p:spPr>
        <p:txBody>
          <a:bodyPr anchor="ctr">
            <a:normAutofit/>
          </a:bodyPr>
          <a:lstStyle>
            <a:lvl1pPr marL="0" indent="0" algn="r">
              <a:buNone/>
              <a:defRPr sz="1800" baseline="0"/>
            </a:lvl1pPr>
          </a:lstStyle>
          <a:p>
            <a:pPr lvl="0"/>
            <a:r>
              <a:rPr lang="en-US" dirty="0"/>
              <a:t>Additional text, as needed</a:t>
            </a:r>
          </a:p>
        </p:txBody>
      </p:sp>
    </p:spTree>
    <p:extLst>
      <p:ext uri="{BB962C8B-B14F-4D97-AF65-F5344CB8AC3E}">
        <p14:creationId xmlns:p14="http://schemas.microsoft.com/office/powerpoint/2010/main" val="5073335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Robin-TitleSlide-Purp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A9E2C9-6674-D041-BC77-C00380E2476D}"/>
              </a:ext>
            </a:extLst>
          </p:cNvPr>
          <p:cNvSpPr/>
          <p:nvPr userDrawn="1"/>
        </p:nvSpPr>
        <p:spPr>
          <a:xfrm>
            <a:off x="11430000" y="6121277"/>
            <a:ext cx="762000" cy="736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Oval 13">
            <a:extLst>
              <a:ext uri="{FF2B5EF4-FFF2-40B4-BE49-F238E27FC236}">
                <a16:creationId xmlns:a16="http://schemas.microsoft.com/office/drawing/2014/main" id="{6D0E24A2-752E-E24A-8368-F510965407D3}"/>
              </a:ext>
            </a:extLst>
          </p:cNvPr>
          <p:cNvSpPr/>
          <p:nvPr userDrawn="1"/>
        </p:nvSpPr>
        <p:spPr>
          <a:xfrm>
            <a:off x="2939672" y="1671485"/>
            <a:ext cx="923052" cy="923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ED5FBDBA-4A0D-464B-BA0C-6A3E3928F8AB}"/>
              </a:ext>
            </a:extLst>
          </p:cNvPr>
          <p:cNvSpPr/>
          <p:nvPr userDrawn="1"/>
        </p:nvSpPr>
        <p:spPr>
          <a:xfrm>
            <a:off x="4159813" y="1671485"/>
            <a:ext cx="923052" cy="9230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Oval 15">
            <a:extLst>
              <a:ext uri="{FF2B5EF4-FFF2-40B4-BE49-F238E27FC236}">
                <a16:creationId xmlns:a16="http://schemas.microsoft.com/office/drawing/2014/main" id="{0ACA92F5-4765-F749-A7D2-F1C53F04F4F6}"/>
              </a:ext>
            </a:extLst>
          </p:cNvPr>
          <p:cNvSpPr/>
          <p:nvPr userDrawn="1"/>
        </p:nvSpPr>
        <p:spPr>
          <a:xfrm>
            <a:off x="4159813" y="2904180"/>
            <a:ext cx="923052" cy="923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7" name="Picture 16">
            <a:extLst>
              <a:ext uri="{FF2B5EF4-FFF2-40B4-BE49-F238E27FC236}">
                <a16:creationId xmlns:a16="http://schemas.microsoft.com/office/drawing/2014/main" id="{3A809F19-84FB-9545-836E-AB18A8BBB4C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933796" y="2904180"/>
            <a:ext cx="937470" cy="939403"/>
          </a:xfrm>
          <a:prstGeom prst="ellipse">
            <a:avLst/>
          </a:prstGeom>
        </p:spPr>
      </p:pic>
      <p:pic>
        <p:nvPicPr>
          <p:cNvPr id="18" name="Picture 17">
            <a:extLst>
              <a:ext uri="{FF2B5EF4-FFF2-40B4-BE49-F238E27FC236}">
                <a16:creationId xmlns:a16="http://schemas.microsoft.com/office/drawing/2014/main" id="{6D7FE64C-DB2E-D549-9FAF-1AC256D70F12}"/>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5369424" y="1636924"/>
            <a:ext cx="4682382" cy="2175728"/>
          </a:xfrm>
          <a:prstGeom prst="roundRect">
            <a:avLst>
              <a:gd name="adj" fmla="val 50000"/>
            </a:avLst>
          </a:prstGeom>
        </p:spPr>
      </p:pic>
      <p:pic>
        <p:nvPicPr>
          <p:cNvPr id="19" name="Picture 18">
            <a:extLst>
              <a:ext uri="{FF2B5EF4-FFF2-40B4-BE49-F238E27FC236}">
                <a16:creationId xmlns:a16="http://schemas.microsoft.com/office/drawing/2014/main" id="{824DD4A6-95A0-E94D-87BF-E6E6DC316576}"/>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443948" y="5765859"/>
            <a:ext cx="1940023" cy="790932"/>
          </a:xfrm>
          <a:prstGeom prst="rect">
            <a:avLst/>
          </a:prstGeom>
        </p:spPr>
      </p:pic>
      <p:sp>
        <p:nvSpPr>
          <p:cNvPr id="20" name="Freeform 19">
            <a:extLst>
              <a:ext uri="{FF2B5EF4-FFF2-40B4-BE49-F238E27FC236}">
                <a16:creationId xmlns:a16="http://schemas.microsoft.com/office/drawing/2014/main" id="{C27F2406-6C66-0F4E-BE58-66D1F2F1D248}"/>
              </a:ext>
            </a:extLst>
          </p:cNvPr>
          <p:cNvSpPr/>
          <p:nvPr userDrawn="1"/>
        </p:nvSpPr>
        <p:spPr>
          <a:xfrm rot="18900000">
            <a:off x="9484360" y="1219348"/>
            <a:ext cx="3016110" cy="3016110"/>
          </a:xfrm>
          <a:custGeom>
            <a:avLst/>
            <a:gdLst>
              <a:gd name="connsiteX0" fmla="*/ 3016110 w 3016110"/>
              <a:gd name="connsiteY0" fmla="*/ 0 h 3016110"/>
              <a:gd name="connsiteX1" fmla="*/ 3016110 w 3016110"/>
              <a:gd name="connsiteY1" fmla="*/ 1696469 h 3016110"/>
              <a:gd name="connsiteX2" fmla="*/ 1696469 w 3016110"/>
              <a:gd name="connsiteY2" fmla="*/ 3016110 h 3016110"/>
              <a:gd name="connsiteX3" fmla="*/ 0 w 3016110"/>
              <a:gd name="connsiteY3" fmla="*/ 3016110 h 3016110"/>
              <a:gd name="connsiteX4" fmla="*/ 0 w 3016110"/>
              <a:gd name="connsiteY4" fmla="*/ 1721133 h 3016110"/>
              <a:gd name="connsiteX5" fmla="*/ 1721133 w 3016110"/>
              <a:gd name="connsiteY5" fmla="*/ 1721133 h 3016110"/>
              <a:gd name="connsiteX6" fmla="*/ 1721133 w 3016110"/>
              <a:gd name="connsiteY6" fmla="*/ 0 h 3016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6110" h="3016110">
                <a:moveTo>
                  <a:pt x="3016110" y="0"/>
                </a:moveTo>
                <a:lnTo>
                  <a:pt x="3016110" y="1696469"/>
                </a:lnTo>
                <a:lnTo>
                  <a:pt x="1696469" y="3016110"/>
                </a:lnTo>
                <a:lnTo>
                  <a:pt x="0" y="3016110"/>
                </a:lnTo>
                <a:lnTo>
                  <a:pt x="0" y="1721133"/>
                </a:lnTo>
                <a:lnTo>
                  <a:pt x="1721133" y="1721133"/>
                </a:lnTo>
                <a:lnTo>
                  <a:pt x="172113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Text Placeholder 3">
            <a:extLst>
              <a:ext uri="{FF2B5EF4-FFF2-40B4-BE49-F238E27FC236}">
                <a16:creationId xmlns:a16="http://schemas.microsoft.com/office/drawing/2014/main" id="{488C67E2-D201-C84C-A51D-749860DFD397}"/>
              </a:ext>
            </a:extLst>
          </p:cNvPr>
          <p:cNvSpPr>
            <a:spLocks noGrp="1"/>
          </p:cNvSpPr>
          <p:nvPr>
            <p:ph type="body" sz="quarter" idx="25" hasCustomPrompt="1"/>
          </p:nvPr>
        </p:nvSpPr>
        <p:spPr>
          <a:xfrm rot="16200000">
            <a:off x="443948" y="1673257"/>
            <a:ext cx="2167698" cy="2167698"/>
          </a:xfrm>
          <a:prstGeom prst="teardrop">
            <a:avLst/>
          </a:prstGeom>
          <a:solidFill>
            <a:schemeClr val="accent1"/>
          </a:solidFill>
        </p:spPr>
        <p:txBody>
          <a:bodyPr vert="vert" wrap="none" lIns="0" tIns="0" rIns="0" bIns="0" anchor="ctr">
            <a:normAutofit/>
          </a:bodyPr>
          <a:lstStyle>
            <a:lvl1pPr marL="0" indent="0" algn="ctr">
              <a:lnSpc>
                <a:spcPct val="100000"/>
              </a:lnSpc>
              <a:buNone/>
              <a:defRPr sz="2400" b="1" i="0">
                <a:solidFill>
                  <a:schemeClr val="bg1"/>
                </a:solidFill>
                <a:latin typeface="Arial" panose="020B0604020202020204" pitchFamily="34" charset="0"/>
                <a:cs typeface="Arial" panose="020B0604020202020204" pitchFamily="34" charset="0"/>
              </a:defRPr>
            </a:lvl1pPr>
          </a:lstStyle>
          <a:p>
            <a:pPr lvl="0"/>
            <a:r>
              <a:rPr lang="en-US" dirty="0"/>
              <a:t>2020 Open</a:t>
            </a:r>
            <a:br>
              <a:rPr lang="en-US" dirty="0"/>
            </a:br>
            <a:r>
              <a:rPr lang="en-US" dirty="0"/>
              <a:t>Enrollment</a:t>
            </a:r>
          </a:p>
        </p:txBody>
      </p:sp>
      <p:sp>
        <p:nvSpPr>
          <p:cNvPr id="12" name="Text Placeholder 5"/>
          <p:cNvSpPr>
            <a:spLocks noGrp="1"/>
          </p:cNvSpPr>
          <p:nvPr>
            <p:ph type="body" sz="quarter" idx="27" hasCustomPrompt="1"/>
          </p:nvPr>
        </p:nvSpPr>
        <p:spPr>
          <a:xfrm>
            <a:off x="8442325" y="6121277"/>
            <a:ext cx="3368675" cy="435515"/>
          </a:xfrm>
        </p:spPr>
        <p:txBody>
          <a:bodyPr anchor="ctr">
            <a:normAutofit/>
          </a:bodyPr>
          <a:lstStyle>
            <a:lvl1pPr marL="0" indent="0" algn="r">
              <a:buNone/>
              <a:defRPr sz="1800" baseline="0"/>
            </a:lvl1pPr>
          </a:lstStyle>
          <a:p>
            <a:pPr lvl="0"/>
            <a:r>
              <a:rPr lang="en-US" dirty="0"/>
              <a:t>Additional text, as needed</a:t>
            </a:r>
          </a:p>
        </p:txBody>
      </p:sp>
    </p:spTree>
    <p:extLst>
      <p:ext uri="{BB962C8B-B14F-4D97-AF65-F5344CB8AC3E}">
        <p14:creationId xmlns:p14="http://schemas.microsoft.com/office/powerpoint/2010/main" val="32146083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PUPH-TitleSlide-Purp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5A9E2C9-6674-D041-BC77-C00380E2476D}"/>
              </a:ext>
            </a:extLst>
          </p:cNvPr>
          <p:cNvSpPr/>
          <p:nvPr userDrawn="1"/>
        </p:nvSpPr>
        <p:spPr>
          <a:xfrm>
            <a:off x="11430000" y="6121277"/>
            <a:ext cx="762000" cy="7367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4" name="Picture 13">
            <a:extLst>
              <a:ext uri="{FF2B5EF4-FFF2-40B4-BE49-F238E27FC236}">
                <a16:creationId xmlns:a16="http://schemas.microsoft.com/office/drawing/2014/main" id="{97E99EB7-BECA-C14E-AA93-13E6FB72175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8699" y="6121277"/>
            <a:ext cx="2341176" cy="452736"/>
          </a:xfrm>
          <a:prstGeom prst="rect">
            <a:avLst/>
          </a:prstGeom>
        </p:spPr>
      </p:pic>
      <p:sp>
        <p:nvSpPr>
          <p:cNvPr id="13" name="Oval 12">
            <a:extLst>
              <a:ext uri="{FF2B5EF4-FFF2-40B4-BE49-F238E27FC236}">
                <a16:creationId xmlns:a16="http://schemas.microsoft.com/office/drawing/2014/main" id="{CA6CF794-80B5-2046-AA9A-F2E58F361B52}"/>
              </a:ext>
            </a:extLst>
          </p:cNvPr>
          <p:cNvSpPr/>
          <p:nvPr userDrawn="1"/>
        </p:nvSpPr>
        <p:spPr>
          <a:xfrm>
            <a:off x="2939672" y="1671485"/>
            <a:ext cx="923052" cy="923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Oval 14">
            <a:extLst>
              <a:ext uri="{FF2B5EF4-FFF2-40B4-BE49-F238E27FC236}">
                <a16:creationId xmlns:a16="http://schemas.microsoft.com/office/drawing/2014/main" id="{BE66009F-A4BC-8548-884A-89529774DD12}"/>
              </a:ext>
            </a:extLst>
          </p:cNvPr>
          <p:cNvSpPr/>
          <p:nvPr userDrawn="1"/>
        </p:nvSpPr>
        <p:spPr>
          <a:xfrm>
            <a:off x="4159813" y="1671485"/>
            <a:ext cx="923052" cy="92305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Oval 15">
            <a:extLst>
              <a:ext uri="{FF2B5EF4-FFF2-40B4-BE49-F238E27FC236}">
                <a16:creationId xmlns:a16="http://schemas.microsoft.com/office/drawing/2014/main" id="{91E2E831-9F49-B545-A6A7-D8C11DB41270}"/>
              </a:ext>
            </a:extLst>
          </p:cNvPr>
          <p:cNvSpPr/>
          <p:nvPr userDrawn="1"/>
        </p:nvSpPr>
        <p:spPr>
          <a:xfrm>
            <a:off x="4159813" y="2904180"/>
            <a:ext cx="923052" cy="92305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7" name="Picture 16">
            <a:extLst>
              <a:ext uri="{FF2B5EF4-FFF2-40B4-BE49-F238E27FC236}">
                <a16:creationId xmlns:a16="http://schemas.microsoft.com/office/drawing/2014/main" id="{36041C49-35F7-9548-9B25-4A902284F88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933796" y="2904180"/>
            <a:ext cx="937470" cy="939403"/>
          </a:xfrm>
          <a:prstGeom prst="ellipse">
            <a:avLst/>
          </a:prstGeom>
        </p:spPr>
      </p:pic>
      <p:pic>
        <p:nvPicPr>
          <p:cNvPr id="18" name="Picture 17">
            <a:extLst>
              <a:ext uri="{FF2B5EF4-FFF2-40B4-BE49-F238E27FC236}">
                <a16:creationId xmlns:a16="http://schemas.microsoft.com/office/drawing/2014/main" id="{606AD513-93B4-314F-861E-FB89790EECE6}"/>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5369424" y="1636924"/>
            <a:ext cx="4682382" cy="2175728"/>
          </a:xfrm>
          <a:prstGeom prst="roundRect">
            <a:avLst>
              <a:gd name="adj" fmla="val 50000"/>
            </a:avLst>
          </a:prstGeom>
        </p:spPr>
      </p:pic>
      <p:sp>
        <p:nvSpPr>
          <p:cNvPr id="19" name="Freeform 18">
            <a:extLst>
              <a:ext uri="{FF2B5EF4-FFF2-40B4-BE49-F238E27FC236}">
                <a16:creationId xmlns:a16="http://schemas.microsoft.com/office/drawing/2014/main" id="{8B2A8D2D-D8F5-7040-8F97-A309C5548320}"/>
              </a:ext>
            </a:extLst>
          </p:cNvPr>
          <p:cNvSpPr/>
          <p:nvPr userDrawn="1"/>
        </p:nvSpPr>
        <p:spPr>
          <a:xfrm rot="18900000">
            <a:off x="9484360" y="1219348"/>
            <a:ext cx="3016110" cy="3016110"/>
          </a:xfrm>
          <a:custGeom>
            <a:avLst/>
            <a:gdLst>
              <a:gd name="connsiteX0" fmla="*/ 3016110 w 3016110"/>
              <a:gd name="connsiteY0" fmla="*/ 0 h 3016110"/>
              <a:gd name="connsiteX1" fmla="*/ 3016110 w 3016110"/>
              <a:gd name="connsiteY1" fmla="*/ 1696469 h 3016110"/>
              <a:gd name="connsiteX2" fmla="*/ 1696469 w 3016110"/>
              <a:gd name="connsiteY2" fmla="*/ 3016110 h 3016110"/>
              <a:gd name="connsiteX3" fmla="*/ 0 w 3016110"/>
              <a:gd name="connsiteY3" fmla="*/ 3016110 h 3016110"/>
              <a:gd name="connsiteX4" fmla="*/ 0 w 3016110"/>
              <a:gd name="connsiteY4" fmla="*/ 1721133 h 3016110"/>
              <a:gd name="connsiteX5" fmla="*/ 1721133 w 3016110"/>
              <a:gd name="connsiteY5" fmla="*/ 1721133 h 3016110"/>
              <a:gd name="connsiteX6" fmla="*/ 1721133 w 3016110"/>
              <a:gd name="connsiteY6" fmla="*/ 0 h 3016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16110" h="3016110">
                <a:moveTo>
                  <a:pt x="3016110" y="0"/>
                </a:moveTo>
                <a:lnTo>
                  <a:pt x="3016110" y="1696469"/>
                </a:lnTo>
                <a:lnTo>
                  <a:pt x="1696469" y="3016110"/>
                </a:lnTo>
                <a:lnTo>
                  <a:pt x="0" y="3016110"/>
                </a:lnTo>
                <a:lnTo>
                  <a:pt x="0" y="1721133"/>
                </a:lnTo>
                <a:lnTo>
                  <a:pt x="1721133" y="1721133"/>
                </a:lnTo>
                <a:lnTo>
                  <a:pt x="1721133"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1" name="Text Placeholder 3">
            <a:extLst>
              <a:ext uri="{FF2B5EF4-FFF2-40B4-BE49-F238E27FC236}">
                <a16:creationId xmlns:a16="http://schemas.microsoft.com/office/drawing/2014/main" id="{F0FA0B8C-29A5-DA4E-BF0C-7D6974BA37ED}"/>
              </a:ext>
            </a:extLst>
          </p:cNvPr>
          <p:cNvSpPr>
            <a:spLocks noGrp="1"/>
          </p:cNvSpPr>
          <p:nvPr>
            <p:ph type="body" sz="quarter" idx="25" hasCustomPrompt="1"/>
          </p:nvPr>
        </p:nvSpPr>
        <p:spPr>
          <a:xfrm rot="16200000">
            <a:off x="443948" y="1673257"/>
            <a:ext cx="2167698" cy="2167698"/>
          </a:xfrm>
          <a:prstGeom prst="teardrop">
            <a:avLst/>
          </a:prstGeom>
          <a:solidFill>
            <a:schemeClr val="accent1"/>
          </a:solidFill>
        </p:spPr>
        <p:txBody>
          <a:bodyPr vert="vert" wrap="none" lIns="0" tIns="0" rIns="0" bIns="0" anchor="ctr">
            <a:normAutofit/>
          </a:bodyPr>
          <a:lstStyle>
            <a:lvl1pPr marL="0" indent="0" algn="ctr">
              <a:lnSpc>
                <a:spcPct val="100000"/>
              </a:lnSpc>
              <a:buNone/>
              <a:defRPr sz="2400" b="1" i="0">
                <a:solidFill>
                  <a:schemeClr val="bg1"/>
                </a:solidFill>
                <a:latin typeface="Arial" panose="020B0604020202020204" pitchFamily="34" charset="0"/>
                <a:cs typeface="Arial" panose="020B0604020202020204" pitchFamily="34" charset="0"/>
              </a:defRPr>
            </a:lvl1pPr>
          </a:lstStyle>
          <a:p>
            <a:pPr lvl="0"/>
            <a:r>
              <a:rPr lang="en-US" dirty="0"/>
              <a:t>2020 Open</a:t>
            </a:r>
            <a:br>
              <a:rPr lang="en-US" dirty="0"/>
            </a:br>
            <a:r>
              <a:rPr lang="en-US" dirty="0"/>
              <a:t>Enrollment</a:t>
            </a:r>
          </a:p>
        </p:txBody>
      </p:sp>
      <p:sp>
        <p:nvSpPr>
          <p:cNvPr id="12" name="Text Placeholder 5"/>
          <p:cNvSpPr>
            <a:spLocks noGrp="1"/>
          </p:cNvSpPr>
          <p:nvPr>
            <p:ph type="body" sz="quarter" idx="27" hasCustomPrompt="1"/>
          </p:nvPr>
        </p:nvSpPr>
        <p:spPr>
          <a:xfrm>
            <a:off x="8442325" y="6121277"/>
            <a:ext cx="3368675" cy="452736"/>
          </a:xfrm>
        </p:spPr>
        <p:txBody>
          <a:bodyPr anchor="ctr">
            <a:normAutofit/>
          </a:bodyPr>
          <a:lstStyle>
            <a:lvl1pPr marL="0" indent="0" algn="r">
              <a:buNone/>
              <a:defRPr sz="1800" baseline="0"/>
            </a:lvl1pPr>
          </a:lstStyle>
          <a:p>
            <a:pPr lvl="0"/>
            <a:r>
              <a:rPr lang="en-US" dirty="0"/>
              <a:t>Additional text, as needed</a:t>
            </a:r>
          </a:p>
        </p:txBody>
      </p:sp>
    </p:spTree>
    <p:extLst>
      <p:ext uri="{BB962C8B-B14F-4D97-AF65-F5344CB8AC3E}">
        <p14:creationId xmlns:p14="http://schemas.microsoft.com/office/powerpoint/2010/main" val="30642893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P-Manifesto">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C66B4AE-374C-C042-857C-C543A13F139D}"/>
              </a:ext>
            </a:extLst>
          </p:cNvPr>
          <p:cNvSpPr txBox="1">
            <a:spLocks/>
          </p:cNvSpPr>
          <p:nvPr userDrawn="1"/>
        </p:nvSpPr>
        <p:spPr>
          <a:xfrm>
            <a:off x="405848" y="2448767"/>
            <a:ext cx="3511526" cy="1301449"/>
          </a:xfrm>
          <a:prstGeom prst="rect">
            <a:avLst/>
          </a:prstGeom>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4000" b="1" i="0" kern="1200">
                <a:solidFill>
                  <a:schemeClr val="tx1"/>
                </a:solidFill>
                <a:latin typeface="Museo Sans 700" panose="02000000000000000000" pitchFamily="2" charset="77"/>
                <a:ea typeface="+mj-ea"/>
                <a:cs typeface="Arial" panose="020B0604020202020204" pitchFamily="34" charset="0"/>
              </a:defRPr>
            </a:lvl1pPr>
          </a:lstStyle>
          <a:p>
            <a:r>
              <a:rPr lang="en-US" sz="4800" b="1" i="0" dirty="0">
                <a:solidFill>
                  <a:schemeClr val="accent1"/>
                </a:solidFill>
                <a:latin typeface="Arial Bold"/>
              </a:rPr>
              <a:t>Here to be your partner</a:t>
            </a:r>
          </a:p>
        </p:txBody>
      </p:sp>
      <p:sp>
        <p:nvSpPr>
          <p:cNvPr id="14" name="Rectangle 13">
            <a:extLst>
              <a:ext uri="{FF2B5EF4-FFF2-40B4-BE49-F238E27FC236}">
                <a16:creationId xmlns:a16="http://schemas.microsoft.com/office/drawing/2014/main" id="{4812C192-D1C2-634D-8D4D-D9EDB1FB124A}"/>
              </a:ext>
            </a:extLst>
          </p:cNvPr>
          <p:cNvSpPr/>
          <p:nvPr userDrawn="1"/>
        </p:nvSpPr>
        <p:spPr>
          <a:xfrm>
            <a:off x="517389" y="2094488"/>
            <a:ext cx="776574" cy="646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extBox 14">
            <a:extLst>
              <a:ext uri="{FF2B5EF4-FFF2-40B4-BE49-F238E27FC236}">
                <a16:creationId xmlns:a16="http://schemas.microsoft.com/office/drawing/2014/main" id="{A012954C-81B7-814C-B65B-1393CB148A42}"/>
              </a:ext>
            </a:extLst>
          </p:cNvPr>
          <p:cNvSpPr txBox="1"/>
          <p:nvPr userDrawn="1"/>
        </p:nvSpPr>
        <p:spPr>
          <a:xfrm>
            <a:off x="407511" y="3842366"/>
            <a:ext cx="5304920" cy="1448089"/>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US" sz="1200" b="0" i="0" kern="1200" dirty="0">
                <a:solidFill>
                  <a:schemeClr val="tx1"/>
                </a:solidFill>
                <a:effectLst/>
                <a:latin typeface="Arial Regular"/>
                <a:ea typeface="+mn-ea"/>
                <a:cs typeface="+mn-cs"/>
              </a:rPr>
              <a:t>We are 26,000 partners strong, working together to support your health every day. For you, it’s a top-rated Member Services team – here to help you understand your plan and answer your questions. It’s a plan you can understand, benefits that benefit you, and a commitment to lower costs. Partnership – it means we’re in this together.</a:t>
            </a:r>
          </a:p>
        </p:txBody>
      </p:sp>
      <p:pic>
        <p:nvPicPr>
          <p:cNvPr id="32" name="Picture 31">
            <a:extLst>
              <a:ext uri="{FF2B5EF4-FFF2-40B4-BE49-F238E27FC236}">
                <a16:creationId xmlns:a16="http://schemas.microsoft.com/office/drawing/2014/main" id="{1C60B2E3-5602-BC4E-BDAA-D9D80237118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11386" y="1036610"/>
            <a:ext cx="5980614" cy="4230579"/>
          </a:xfrm>
          <a:custGeom>
            <a:avLst/>
            <a:gdLst>
              <a:gd name="connsiteX0" fmla="*/ 2052750 w 5980614"/>
              <a:gd name="connsiteY0" fmla="*/ 0 h 4230579"/>
              <a:gd name="connsiteX1" fmla="*/ 2115292 w 5980614"/>
              <a:gd name="connsiteY1" fmla="*/ 0 h 4230579"/>
              <a:gd name="connsiteX2" fmla="*/ 5980614 w 5980614"/>
              <a:gd name="connsiteY2" fmla="*/ 0 h 4230579"/>
              <a:gd name="connsiteX3" fmla="*/ 5980614 w 5980614"/>
              <a:gd name="connsiteY3" fmla="*/ 4230579 h 4230579"/>
              <a:gd name="connsiteX4" fmla="*/ 2249314 w 5980614"/>
              <a:gd name="connsiteY4" fmla="*/ 4230579 h 4230579"/>
              <a:gd name="connsiteX5" fmla="*/ 2115292 w 5980614"/>
              <a:gd name="connsiteY5" fmla="*/ 4230579 h 4230579"/>
              <a:gd name="connsiteX6" fmla="*/ 2052750 w 5980614"/>
              <a:gd name="connsiteY6" fmla="*/ 4230579 h 4230579"/>
              <a:gd name="connsiteX7" fmla="*/ 0 w 5980614"/>
              <a:gd name="connsiteY7" fmla="*/ 4230579 h 4230579"/>
              <a:gd name="connsiteX8" fmla="*/ 0 w 5980614"/>
              <a:gd name="connsiteY8" fmla="*/ 2046081 h 4230579"/>
              <a:gd name="connsiteX9" fmla="*/ 3498 w 5980614"/>
              <a:gd name="connsiteY9" fmla="*/ 2046081 h 4230579"/>
              <a:gd name="connsiteX10" fmla="*/ 10922 w 5980614"/>
              <a:gd name="connsiteY10" fmla="*/ 1899013 h 4230579"/>
              <a:gd name="connsiteX11" fmla="*/ 1912360 w 5980614"/>
              <a:gd name="connsiteY11" fmla="*/ 9608 h 4230579"/>
              <a:gd name="connsiteX12" fmla="*/ 2052750 w 5980614"/>
              <a:gd name="connsiteY12" fmla="*/ 2961 h 4230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0614" h="4230579">
                <a:moveTo>
                  <a:pt x="2052750" y="0"/>
                </a:moveTo>
                <a:lnTo>
                  <a:pt x="2115292" y="0"/>
                </a:lnTo>
                <a:lnTo>
                  <a:pt x="5980614" y="0"/>
                </a:lnTo>
                <a:lnTo>
                  <a:pt x="5980614" y="4230579"/>
                </a:lnTo>
                <a:lnTo>
                  <a:pt x="2249314" y="4230579"/>
                </a:lnTo>
                <a:lnTo>
                  <a:pt x="2115292" y="4230579"/>
                </a:lnTo>
                <a:lnTo>
                  <a:pt x="2052750" y="4230579"/>
                </a:lnTo>
                <a:lnTo>
                  <a:pt x="0" y="4230579"/>
                </a:lnTo>
                <a:lnTo>
                  <a:pt x="0" y="2046081"/>
                </a:lnTo>
                <a:lnTo>
                  <a:pt x="3498" y="2046081"/>
                </a:lnTo>
                <a:lnTo>
                  <a:pt x="10922" y="1899013"/>
                </a:lnTo>
                <a:cubicBezTo>
                  <a:pt x="112478" y="899032"/>
                  <a:pt x="910559" y="104962"/>
                  <a:pt x="1912360" y="9608"/>
                </a:cubicBezTo>
                <a:lnTo>
                  <a:pt x="2052750" y="2961"/>
                </a:lnTo>
                <a:close/>
              </a:path>
            </a:pathLst>
          </a:custGeom>
        </p:spPr>
      </p:pic>
    </p:spTree>
    <p:extLst>
      <p:ext uri="{BB962C8B-B14F-4D97-AF65-F5344CB8AC3E}">
        <p14:creationId xmlns:p14="http://schemas.microsoft.com/office/powerpoint/2010/main" val="27635957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obin-Manifesto">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4C66B4AE-374C-C042-857C-C543A13F139D}"/>
              </a:ext>
            </a:extLst>
          </p:cNvPr>
          <p:cNvSpPr txBox="1">
            <a:spLocks/>
          </p:cNvSpPr>
          <p:nvPr userDrawn="1"/>
        </p:nvSpPr>
        <p:spPr>
          <a:xfrm>
            <a:off x="405847" y="2216397"/>
            <a:ext cx="5145457" cy="1301449"/>
          </a:xfrm>
          <a:prstGeom prst="rect">
            <a:avLst/>
          </a:prstGeom>
        </p:spPr>
        <p:txBody>
          <a:bodyPr vert="horz" lIns="91440" tIns="45720" rIns="91440" bIns="45720" rtlCol="0" anchor="b">
            <a:normAutofit fontScale="85000" lnSpcReduction="20000"/>
          </a:bodyPr>
          <a:lstStyle>
            <a:lvl1pPr algn="l" defTabSz="914400" rtl="0" eaLnBrk="1" latinLnBrk="0" hangingPunct="1">
              <a:lnSpc>
                <a:spcPct val="90000"/>
              </a:lnSpc>
              <a:spcBef>
                <a:spcPct val="0"/>
              </a:spcBef>
              <a:buNone/>
              <a:defRPr sz="4000" b="1" i="0" kern="1200">
                <a:solidFill>
                  <a:schemeClr val="tx1"/>
                </a:solidFill>
                <a:latin typeface="Museo Sans 700" panose="02000000000000000000" pitchFamily="2" charset="77"/>
                <a:ea typeface="+mj-ea"/>
                <a:cs typeface="Arial" panose="020B0604020202020204" pitchFamily="34" charset="0"/>
              </a:defRPr>
            </a:lvl1pPr>
          </a:lstStyle>
          <a:p>
            <a:pPr>
              <a:lnSpc>
                <a:spcPct val="110000"/>
              </a:lnSpc>
            </a:pPr>
            <a:r>
              <a:rPr lang="en-US" sz="4800" b="1" i="0" dirty="0">
                <a:solidFill>
                  <a:schemeClr val="accent1"/>
                </a:solidFill>
                <a:latin typeface="Arial Bold"/>
              </a:rPr>
              <a:t>Welcome to Robin </a:t>
            </a:r>
          </a:p>
          <a:p>
            <a:pPr>
              <a:lnSpc>
                <a:spcPct val="110000"/>
              </a:lnSpc>
            </a:pPr>
            <a:r>
              <a:rPr lang="en-US" sz="4800" b="1" i="0" dirty="0">
                <a:solidFill>
                  <a:schemeClr val="accent1"/>
                </a:solidFill>
                <a:latin typeface="Arial Bold"/>
              </a:rPr>
              <a:t>with HealthPartners</a:t>
            </a:r>
          </a:p>
        </p:txBody>
      </p:sp>
      <p:sp>
        <p:nvSpPr>
          <p:cNvPr id="14" name="Rectangle 13">
            <a:extLst>
              <a:ext uri="{FF2B5EF4-FFF2-40B4-BE49-F238E27FC236}">
                <a16:creationId xmlns:a16="http://schemas.microsoft.com/office/drawing/2014/main" id="{4812C192-D1C2-634D-8D4D-D9EDB1FB124A}"/>
              </a:ext>
            </a:extLst>
          </p:cNvPr>
          <p:cNvSpPr/>
          <p:nvPr userDrawn="1"/>
        </p:nvSpPr>
        <p:spPr>
          <a:xfrm>
            <a:off x="517389" y="1862118"/>
            <a:ext cx="776574" cy="6465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TextBox 14">
            <a:extLst>
              <a:ext uri="{FF2B5EF4-FFF2-40B4-BE49-F238E27FC236}">
                <a16:creationId xmlns:a16="http://schemas.microsoft.com/office/drawing/2014/main" id="{A012954C-81B7-814C-B65B-1393CB148A42}"/>
              </a:ext>
            </a:extLst>
          </p:cNvPr>
          <p:cNvSpPr txBox="1"/>
          <p:nvPr userDrawn="1"/>
        </p:nvSpPr>
        <p:spPr>
          <a:xfrm>
            <a:off x="407510" y="3609996"/>
            <a:ext cx="5309709" cy="1717265"/>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1000"/>
              </a:spcAft>
              <a:buClrTx/>
              <a:buSzTx/>
              <a:buFontTx/>
              <a:buNone/>
              <a:tabLst/>
              <a:defRPr/>
            </a:pPr>
            <a:r>
              <a:rPr lang="en-US" sz="1100" b="0" i="0" kern="1200" dirty="0">
                <a:solidFill>
                  <a:schemeClr val="tx1"/>
                </a:solidFill>
                <a:effectLst/>
                <a:latin typeface="Arial Regular"/>
                <a:ea typeface="+mn-ea"/>
                <a:cs typeface="+mn-cs"/>
              </a:rPr>
              <a:t>Robin represents the coming of spring. Rebirth. And the start of something new. A new way of thinking. A change in how you think about your health. This is Robin. And our commitment is to help you live a healthier life. </a:t>
            </a:r>
          </a:p>
          <a:p>
            <a:pPr marL="0" marR="0" lvl="0" indent="0" algn="l" defTabSz="914400" rtl="0" eaLnBrk="1" fontAlgn="auto" latinLnBrk="0" hangingPunct="1">
              <a:lnSpc>
                <a:spcPct val="150000"/>
              </a:lnSpc>
              <a:spcBef>
                <a:spcPts val="0"/>
              </a:spcBef>
              <a:spcAft>
                <a:spcPts val="1000"/>
              </a:spcAft>
              <a:buClrTx/>
              <a:buSzTx/>
              <a:buFontTx/>
              <a:buNone/>
              <a:tabLst/>
              <a:defRPr/>
            </a:pPr>
            <a:r>
              <a:rPr lang="en-US" sz="1100" b="0" i="0" kern="1200" dirty="0">
                <a:solidFill>
                  <a:schemeClr val="tx1"/>
                </a:solidFill>
                <a:effectLst/>
                <a:latin typeface="Arial Regular"/>
                <a:ea typeface="+mn-ea"/>
                <a:cs typeface="+mn-cs"/>
              </a:rPr>
              <a:t>We are dedicated to building and nurturing relationships, and connecting with you on a personal level to provide the specific support you need, when you need it. Because we bring your care and coverage together.</a:t>
            </a:r>
          </a:p>
        </p:txBody>
      </p:sp>
      <p:pic>
        <p:nvPicPr>
          <p:cNvPr id="13" name="Picture 12">
            <a:extLst>
              <a:ext uri="{FF2B5EF4-FFF2-40B4-BE49-F238E27FC236}">
                <a16:creationId xmlns:a16="http://schemas.microsoft.com/office/drawing/2014/main" id="{7CB2658E-A28D-D740-81F7-0E25A04549B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211386" y="1036610"/>
            <a:ext cx="5980614" cy="4230579"/>
          </a:xfrm>
          <a:custGeom>
            <a:avLst/>
            <a:gdLst>
              <a:gd name="connsiteX0" fmla="*/ 2052750 w 5980614"/>
              <a:gd name="connsiteY0" fmla="*/ 0 h 4230579"/>
              <a:gd name="connsiteX1" fmla="*/ 2115292 w 5980614"/>
              <a:gd name="connsiteY1" fmla="*/ 0 h 4230579"/>
              <a:gd name="connsiteX2" fmla="*/ 5980614 w 5980614"/>
              <a:gd name="connsiteY2" fmla="*/ 0 h 4230579"/>
              <a:gd name="connsiteX3" fmla="*/ 5980614 w 5980614"/>
              <a:gd name="connsiteY3" fmla="*/ 4230579 h 4230579"/>
              <a:gd name="connsiteX4" fmla="*/ 2249314 w 5980614"/>
              <a:gd name="connsiteY4" fmla="*/ 4230579 h 4230579"/>
              <a:gd name="connsiteX5" fmla="*/ 2115292 w 5980614"/>
              <a:gd name="connsiteY5" fmla="*/ 4230579 h 4230579"/>
              <a:gd name="connsiteX6" fmla="*/ 2052750 w 5980614"/>
              <a:gd name="connsiteY6" fmla="*/ 4230579 h 4230579"/>
              <a:gd name="connsiteX7" fmla="*/ 0 w 5980614"/>
              <a:gd name="connsiteY7" fmla="*/ 4230579 h 4230579"/>
              <a:gd name="connsiteX8" fmla="*/ 0 w 5980614"/>
              <a:gd name="connsiteY8" fmla="*/ 2046081 h 4230579"/>
              <a:gd name="connsiteX9" fmla="*/ 3498 w 5980614"/>
              <a:gd name="connsiteY9" fmla="*/ 2046081 h 4230579"/>
              <a:gd name="connsiteX10" fmla="*/ 10922 w 5980614"/>
              <a:gd name="connsiteY10" fmla="*/ 1899013 h 4230579"/>
              <a:gd name="connsiteX11" fmla="*/ 1912360 w 5980614"/>
              <a:gd name="connsiteY11" fmla="*/ 9608 h 4230579"/>
              <a:gd name="connsiteX12" fmla="*/ 2052750 w 5980614"/>
              <a:gd name="connsiteY12" fmla="*/ 2961 h 4230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980614" h="4230579">
                <a:moveTo>
                  <a:pt x="2052750" y="0"/>
                </a:moveTo>
                <a:lnTo>
                  <a:pt x="2115292" y="0"/>
                </a:lnTo>
                <a:lnTo>
                  <a:pt x="5980614" y="0"/>
                </a:lnTo>
                <a:lnTo>
                  <a:pt x="5980614" y="4230579"/>
                </a:lnTo>
                <a:lnTo>
                  <a:pt x="2249314" y="4230579"/>
                </a:lnTo>
                <a:lnTo>
                  <a:pt x="2115292" y="4230579"/>
                </a:lnTo>
                <a:lnTo>
                  <a:pt x="2052750" y="4230579"/>
                </a:lnTo>
                <a:lnTo>
                  <a:pt x="0" y="4230579"/>
                </a:lnTo>
                <a:lnTo>
                  <a:pt x="0" y="2046081"/>
                </a:lnTo>
                <a:lnTo>
                  <a:pt x="3498" y="2046081"/>
                </a:lnTo>
                <a:lnTo>
                  <a:pt x="10922" y="1899013"/>
                </a:lnTo>
                <a:cubicBezTo>
                  <a:pt x="112478" y="899032"/>
                  <a:pt x="910559" y="104962"/>
                  <a:pt x="1912360" y="9608"/>
                </a:cubicBezTo>
                <a:lnTo>
                  <a:pt x="2052750" y="2961"/>
                </a:lnTo>
                <a:close/>
              </a:path>
            </a:pathLst>
          </a:custGeom>
        </p:spPr>
      </p:pic>
    </p:spTree>
    <p:extLst>
      <p:ext uri="{BB962C8B-B14F-4D97-AF65-F5344CB8AC3E}">
        <p14:creationId xmlns:p14="http://schemas.microsoft.com/office/powerpoint/2010/main" val="24127086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ue-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a:xfrm>
            <a:off x="9205912" y="6356350"/>
            <a:ext cx="2332832" cy="365125"/>
          </a:xfrm>
        </p:spPr>
        <p:txBody>
          <a:bodyPr/>
          <a:lstStyle>
            <a:lvl1pPr>
              <a:defRPr b="0" i="0"/>
            </a:lvl1pPr>
          </a:lstStyle>
          <a:p>
            <a:fld id="{0DAA1E9F-3FE3-1545-B28E-F6DF3EA165F5}" type="slidenum">
              <a:rPr lang="en-US" smtClean="0"/>
              <a:pPr/>
              <a:t>‹#›</a:t>
            </a:fld>
            <a:endParaRPr lang="en-US" dirty="0"/>
          </a:p>
        </p:txBody>
      </p:sp>
      <p:sp>
        <p:nvSpPr>
          <p:cNvPr id="9" name="Title 1">
            <a:extLst>
              <a:ext uri="{FF2B5EF4-FFF2-40B4-BE49-F238E27FC236}">
                <a16:creationId xmlns:a16="http://schemas.microsoft.com/office/drawing/2014/main" id="{206B132F-6A8F-BD47-BA01-FD311302A83A}"/>
              </a:ext>
            </a:extLst>
          </p:cNvPr>
          <p:cNvSpPr>
            <a:spLocks noGrp="1"/>
          </p:cNvSpPr>
          <p:nvPr>
            <p:ph type="title"/>
          </p:nvPr>
        </p:nvSpPr>
        <p:spPr>
          <a:xfrm>
            <a:off x="242888" y="222885"/>
            <a:ext cx="11295856" cy="1131570"/>
          </a:xfrm>
        </p:spPr>
        <p:txBody>
          <a:bodyPr/>
          <a:lstStyle>
            <a:lvl1pPr>
              <a:defRPr b="1" i="0"/>
            </a:lvl1pPr>
          </a:lstStyle>
          <a:p>
            <a:r>
              <a:rPr lang="en-US" dirty="0"/>
              <a:t>Click to edit Master title style</a:t>
            </a:r>
          </a:p>
        </p:txBody>
      </p:sp>
      <p:sp>
        <p:nvSpPr>
          <p:cNvPr id="5" name="Rectangle 4">
            <a:extLst>
              <a:ext uri="{FF2B5EF4-FFF2-40B4-BE49-F238E27FC236}">
                <a16:creationId xmlns:a16="http://schemas.microsoft.com/office/drawing/2014/main" id="{D21550AA-407A-DE44-A49A-E7F72014D059}"/>
              </a:ext>
            </a:extLst>
          </p:cNvPr>
          <p:cNvSpPr/>
          <p:nvPr userDrawn="1"/>
        </p:nvSpPr>
        <p:spPr>
          <a:xfrm>
            <a:off x="344633" y="1221921"/>
            <a:ext cx="776574" cy="646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42221277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222885"/>
            <a:ext cx="10700544" cy="113157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577340"/>
            <a:ext cx="10700544" cy="459962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0787062" y="6356350"/>
            <a:ext cx="751681" cy="365125"/>
          </a:xfrm>
          <a:prstGeom prst="rect">
            <a:avLst/>
          </a:prstGeom>
        </p:spPr>
        <p:txBody>
          <a:bodyPr vert="horz" lIns="91440" tIns="45720" rIns="91440" bIns="45720" rtlCol="0" anchor="ctr"/>
          <a:lstStyle>
            <a:lvl1pPr algn="r">
              <a:defRPr sz="800" b="0" i="0">
                <a:solidFill>
                  <a:schemeClr val="tx1">
                    <a:tint val="75000"/>
                  </a:schemeClr>
                </a:solidFill>
                <a:latin typeface="Arial Regular"/>
                <a:cs typeface="Arial" panose="020B0604020202020204" pitchFamily="34" charset="0"/>
              </a:defRPr>
            </a:lvl1pPr>
          </a:lstStyle>
          <a:p>
            <a:fld id="{0DAA1E9F-3FE3-1545-B28E-F6DF3EA165F5}" type="slidenum">
              <a:rPr lang="en-US" smtClean="0"/>
              <a:pPr/>
              <a:t>‹#›</a:t>
            </a:fld>
            <a:endParaRPr lang="en-US" dirty="0"/>
          </a:p>
        </p:txBody>
      </p:sp>
      <p:pic>
        <p:nvPicPr>
          <p:cNvPr id="9" name="Picture 8">
            <a:extLst>
              <a:ext uri="{FF2B5EF4-FFF2-40B4-BE49-F238E27FC236}">
                <a16:creationId xmlns:a16="http://schemas.microsoft.com/office/drawing/2014/main" id="{F36487D5-2B16-AF46-B533-9EEE036358A6}"/>
              </a:ext>
            </a:extLst>
          </p:cNvPr>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11605555" y="6387573"/>
            <a:ext cx="454018" cy="302678"/>
          </a:xfrm>
          <a:prstGeom prst="rect">
            <a:avLst/>
          </a:prstGeom>
        </p:spPr>
      </p:pic>
      <p:sp>
        <p:nvSpPr>
          <p:cNvPr id="11" name="Footer Placeholder 10">
            <a:extLst>
              <a:ext uri="{FF2B5EF4-FFF2-40B4-BE49-F238E27FC236}">
                <a16:creationId xmlns:a16="http://schemas.microsoft.com/office/drawing/2014/main" id="{507E881C-CAE0-924B-BE63-F5D86F32FD7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800" b="0" i="0">
                <a:solidFill>
                  <a:schemeClr val="tx1">
                    <a:tint val="75000"/>
                  </a:schemeClr>
                </a:solidFill>
                <a:latin typeface="Arial Regular"/>
              </a:defRPr>
            </a:lvl1pPr>
          </a:lstStyle>
          <a:p>
            <a:r>
              <a:rPr lang="en-US"/>
              <a:t>Presented By</a:t>
            </a:r>
            <a:endParaRPr lang="en-US" dirty="0"/>
          </a:p>
        </p:txBody>
      </p:sp>
    </p:spTree>
    <p:extLst>
      <p:ext uri="{BB962C8B-B14F-4D97-AF65-F5344CB8AC3E}">
        <p14:creationId xmlns:p14="http://schemas.microsoft.com/office/powerpoint/2010/main" val="1831597330"/>
      </p:ext>
    </p:extLst>
  </p:cSld>
  <p:clrMap bg1="lt1" tx1="dk1" bg2="lt2" tx2="dk2" accent1="accent1" accent2="accent2" accent3="accent3" accent4="accent4" accent5="accent5" accent6="accent6" hlink="hlink" folHlink="folHlink"/>
  <p:sldLayoutIdLst>
    <p:sldLayoutId id="2147483732" r:id="rId1"/>
    <p:sldLayoutId id="2147483734" r:id="rId2"/>
    <p:sldLayoutId id="2147483735" r:id="rId3"/>
    <p:sldLayoutId id="2147483736" r:id="rId4"/>
    <p:sldLayoutId id="2147483737" r:id="rId5"/>
    <p:sldLayoutId id="2147483738" r:id="rId6"/>
    <p:sldLayoutId id="2147483743" r:id="rId7"/>
    <p:sldLayoutId id="2147483744" r:id="rId8"/>
    <p:sldLayoutId id="2147483725" r:id="rId9"/>
    <p:sldLayoutId id="2147483739" r:id="rId10"/>
    <p:sldLayoutId id="2147483741" r:id="rId11"/>
    <p:sldLayoutId id="2147483719" r:id="rId12"/>
    <p:sldLayoutId id="2147483748" r:id="rId13"/>
    <p:sldLayoutId id="2147483749" r:id="rId14"/>
    <p:sldLayoutId id="2147483750" r:id="rId15"/>
    <p:sldLayoutId id="2147483751" r:id="rId16"/>
    <p:sldLayoutId id="2147483752" r:id="rId17"/>
    <p:sldLayoutId id="2147483747" r:id="rId18"/>
    <p:sldLayoutId id="2147483755" r:id="rId19"/>
    <p:sldLayoutId id="2147483756" r:id="rId20"/>
    <p:sldLayoutId id="2147483730" r:id="rId21"/>
    <p:sldLayoutId id="2147483733" r:id="rId22"/>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sldNum="0" hdr="0" ftr="0"/>
  <p:txStyles>
    <p:titleStyle>
      <a:lvl1pPr algn="l" defTabSz="914400" rtl="0" eaLnBrk="1" latinLnBrk="0" hangingPunct="1">
        <a:lnSpc>
          <a:spcPct val="90000"/>
        </a:lnSpc>
        <a:spcBef>
          <a:spcPct val="0"/>
        </a:spcBef>
        <a:buNone/>
        <a:defRPr sz="4000" b="1" i="0" kern="1200">
          <a:solidFill>
            <a:schemeClr val="tx1"/>
          </a:solidFill>
          <a:latin typeface="Arial Bold"/>
          <a:ea typeface="+mj-ea"/>
          <a:cs typeface="Arial" panose="020B0604020202020204" pitchFamily="34" charset="0"/>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800" b="0" i="0" kern="1200">
          <a:solidFill>
            <a:schemeClr val="tx1"/>
          </a:solidFill>
          <a:latin typeface="Arial Regular"/>
          <a:ea typeface="+mn-ea"/>
          <a:cs typeface="Arial" panose="020B0604020202020204" pitchFamily="34" charset="0"/>
        </a:defRPr>
      </a:lvl1pPr>
      <a:lvl2pPr marL="685800" indent="-228600" algn="l" defTabSz="914400" rtl="0" eaLnBrk="1" latinLnBrk="0" hangingPunct="1">
        <a:lnSpc>
          <a:spcPct val="120000"/>
        </a:lnSpc>
        <a:spcBef>
          <a:spcPts val="500"/>
        </a:spcBef>
        <a:buFont typeface="Arial" panose="020B0604020202020204" pitchFamily="34" charset="0"/>
        <a:buChar char="•"/>
        <a:defRPr sz="2400" b="0" i="0" kern="1200">
          <a:solidFill>
            <a:schemeClr val="tx1"/>
          </a:solidFill>
          <a:latin typeface="Arial Regular"/>
          <a:ea typeface="+mn-ea"/>
          <a:cs typeface="Arial" panose="020B0604020202020204" pitchFamily="34" charset="0"/>
        </a:defRPr>
      </a:lvl2pPr>
      <a:lvl3pPr marL="1143000" indent="-228600" algn="l" defTabSz="914400" rtl="0" eaLnBrk="1" latinLnBrk="0" hangingPunct="1">
        <a:lnSpc>
          <a:spcPct val="120000"/>
        </a:lnSpc>
        <a:spcBef>
          <a:spcPts val="500"/>
        </a:spcBef>
        <a:buFont typeface="Arial" panose="020B0604020202020204" pitchFamily="34" charset="0"/>
        <a:buChar char="•"/>
        <a:defRPr sz="2000" b="0" i="0" kern="1200">
          <a:solidFill>
            <a:schemeClr val="tx1"/>
          </a:solidFill>
          <a:latin typeface="Arial Regular"/>
          <a:ea typeface="+mn-ea"/>
          <a:cs typeface="Arial" panose="020B0604020202020204" pitchFamily="34" charset="0"/>
        </a:defRPr>
      </a:lvl3pPr>
      <a:lvl4pPr marL="16002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Arial Regular"/>
          <a:ea typeface="+mn-ea"/>
          <a:cs typeface="Arial" panose="020B0604020202020204" pitchFamily="34" charset="0"/>
        </a:defRPr>
      </a:lvl4pPr>
      <a:lvl5pPr marL="2057400" indent="-228600" algn="l" defTabSz="914400" rtl="0" eaLnBrk="1" latinLnBrk="0" hangingPunct="1">
        <a:lnSpc>
          <a:spcPct val="120000"/>
        </a:lnSpc>
        <a:spcBef>
          <a:spcPts val="500"/>
        </a:spcBef>
        <a:buFont typeface="Arial" panose="020B0604020202020204" pitchFamily="34" charset="0"/>
        <a:buChar char="•"/>
        <a:defRPr sz="1800" b="0" i="0" kern="1200">
          <a:solidFill>
            <a:schemeClr val="tx1"/>
          </a:solidFill>
          <a:latin typeface="Arial Regular"/>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8.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audio" Target="../media/media2.m4a"/><Relationship Id="rId7" Type="http://schemas.openxmlformats.org/officeDocument/2006/relationships/image" Target="../media/image20.emf"/><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notesSlide" Target="../notesSlides/notesSlide2.xml"/><Relationship Id="rId4" Type="http://schemas.openxmlformats.org/officeDocument/2006/relationships/slideLayout" Target="../slideLayouts/slideLayout10.xml"/><Relationship Id="rId9"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21.emf"/><Relationship Id="rId3" Type="http://schemas.openxmlformats.org/officeDocument/2006/relationships/audio" Target="../media/media3.m4a"/><Relationship Id="rId7" Type="http://schemas.openxmlformats.org/officeDocument/2006/relationships/image" Target="../media/image20.emf"/><Relationship Id="rId2" Type="http://schemas.microsoft.com/office/2007/relationships/media" Target="../media/media3.m4a"/><Relationship Id="rId1" Type="http://schemas.openxmlformats.org/officeDocument/2006/relationships/tags" Target="../tags/tag2.xml"/><Relationship Id="rId6" Type="http://schemas.openxmlformats.org/officeDocument/2006/relationships/image" Target="../media/image19.png"/><Relationship Id="rId5" Type="http://schemas.openxmlformats.org/officeDocument/2006/relationships/notesSlide" Target="../notesSlides/notesSlide3.xml"/><Relationship Id="rId4" Type="http://schemas.openxmlformats.org/officeDocument/2006/relationships/slideLayout" Target="../slideLayouts/slideLayout10.xml"/><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media4.m4a"/><Relationship Id="rId7" Type="http://schemas.openxmlformats.org/officeDocument/2006/relationships/image" Target="../media/image23.jpeg"/><Relationship Id="rId2" Type="http://schemas.microsoft.com/office/2007/relationships/media" Target="../media/media4.m4a"/><Relationship Id="rId1" Type="http://schemas.openxmlformats.org/officeDocument/2006/relationships/tags" Target="../tags/tag3.xml"/><Relationship Id="rId6" Type="http://schemas.openxmlformats.org/officeDocument/2006/relationships/image" Target="../media/image22.png"/><Relationship Id="rId5" Type="http://schemas.openxmlformats.org/officeDocument/2006/relationships/notesSlide" Target="../notesSlides/notesSlide4.xml"/><Relationship Id="rId4"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8.png"/><Relationship Id="rId5" Type="http://schemas.openxmlformats.org/officeDocument/2006/relationships/image" Target="../media/image2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2" Type="http://schemas.microsoft.com/office/2007/relationships/media" Target="../media/media7.m4a"/><Relationship Id="rId1" Type="http://schemas.openxmlformats.org/officeDocument/2006/relationships/tags" Target="../tags/tag4.xml"/><Relationship Id="rId6" Type="http://schemas.openxmlformats.org/officeDocument/2006/relationships/image" Target="../media/image18.png"/><Relationship Id="rId5" Type="http://schemas.openxmlformats.org/officeDocument/2006/relationships/notesSlide" Target="../notesSlides/notesSlide7.xml"/><Relationship Id="rId4"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8.png"/><Relationship Id="rId5" Type="http://schemas.openxmlformats.org/officeDocument/2006/relationships/image" Target="../media/image2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81245A-2FD7-EF4C-951D-FA2C9A6B132A}"/>
              </a:ext>
            </a:extLst>
          </p:cNvPr>
          <p:cNvSpPr txBox="1"/>
          <p:nvPr/>
        </p:nvSpPr>
        <p:spPr>
          <a:xfrm>
            <a:off x="2022529" y="2402237"/>
            <a:ext cx="184731" cy="369332"/>
          </a:xfrm>
          <a:prstGeom prst="rect">
            <a:avLst/>
          </a:prstGeom>
          <a:noFill/>
        </p:spPr>
        <p:txBody>
          <a:bodyPr wrap="none" rtlCol="0">
            <a:spAutoFit/>
          </a:bodyPr>
          <a:lstStyle/>
          <a:p>
            <a:pPr algn="l"/>
            <a:endParaRPr lang="en-US" dirty="0">
              <a:latin typeface="Museo Sans 300" panose="02000000000000000000" pitchFamily="2" charset="77"/>
            </a:endParaRPr>
          </a:p>
        </p:txBody>
      </p:sp>
      <p:sp>
        <p:nvSpPr>
          <p:cNvPr id="5" name="Text Placeholder 2">
            <a:extLst>
              <a:ext uri="{FF2B5EF4-FFF2-40B4-BE49-F238E27FC236}">
                <a16:creationId xmlns:a16="http://schemas.microsoft.com/office/drawing/2014/main" id="{80170907-05F1-FF49-8C7D-EFBCB659B4D2}"/>
              </a:ext>
            </a:extLst>
          </p:cNvPr>
          <p:cNvSpPr>
            <a:spLocks noGrp="1"/>
          </p:cNvSpPr>
          <p:nvPr>
            <p:ph type="body" sz="quarter" idx="25"/>
          </p:nvPr>
        </p:nvSpPr>
        <p:spPr/>
        <p:txBody>
          <a:bodyPr/>
          <a:lstStyle/>
          <a:p>
            <a:r>
              <a:rPr lang="en-US"/>
              <a:t>2020 Open</a:t>
            </a:r>
            <a:br>
              <a:rPr lang="en-US"/>
            </a:br>
            <a:r>
              <a:rPr lang="en-US"/>
              <a:t>Enrollment</a:t>
            </a:r>
            <a:endParaRPr lang="en-US" dirty="0"/>
          </a:p>
        </p:txBody>
      </p:sp>
      <p:sp>
        <p:nvSpPr>
          <p:cNvPr id="9" name="Text Placeholder 8"/>
          <p:cNvSpPr>
            <a:spLocks noGrp="1"/>
          </p:cNvSpPr>
          <p:nvPr>
            <p:ph type="body" sz="quarter" idx="27"/>
          </p:nvPr>
        </p:nvSpPr>
        <p:spPr/>
        <p:txBody>
          <a:bodyPr/>
          <a:lstStyle/>
          <a:p>
            <a:r>
              <a:rPr lang="en-US" dirty="0" err="1"/>
              <a:t>Sourcewell</a:t>
            </a:r>
            <a:r>
              <a:rPr lang="en-US" dirty="0"/>
              <a:t> Network Solutions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414939352"/>
      </p:ext>
    </p:extLst>
  </p:cSld>
  <p:clrMapOvr>
    <a:masterClrMapping/>
  </p:clrMapOvr>
  <mc:AlternateContent xmlns:mc="http://schemas.openxmlformats.org/markup-compatibility/2006" xmlns:p14="http://schemas.microsoft.com/office/powerpoint/2010/main">
    <mc:Choice Requires="p14">
      <p:transition p14:dur="250" advTm="16601">
        <p:fade/>
      </p:transition>
    </mc:Choice>
    <mc:Fallback xmlns="">
      <p:transition advTm="1660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2FD156D0-2128-E246-BE69-FC9A8928250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353371">
            <a:off x="2418320" y="1777745"/>
            <a:ext cx="7337833" cy="4544307"/>
          </a:xfrm>
          <a:prstGeom prst="rect">
            <a:avLst/>
          </a:prstGeom>
        </p:spPr>
      </p:pic>
      <p:sp>
        <p:nvSpPr>
          <p:cNvPr id="9" name="Title 8"/>
          <p:cNvSpPr>
            <a:spLocks noGrp="1"/>
          </p:cNvSpPr>
          <p:nvPr>
            <p:ph type="title"/>
          </p:nvPr>
        </p:nvSpPr>
        <p:spPr/>
        <p:txBody>
          <a:bodyPr/>
          <a:lstStyle/>
          <a:p>
            <a:r>
              <a:rPr lang="en-US"/>
              <a:t>Open Access network</a:t>
            </a:r>
            <a:endParaRPr lang="en-US" dirty="0"/>
          </a:p>
        </p:txBody>
      </p:sp>
      <p:grpSp>
        <p:nvGrpSpPr>
          <p:cNvPr id="4" name="Group 3">
            <a:extLst>
              <a:ext uri="{FF2B5EF4-FFF2-40B4-BE49-F238E27FC236}">
                <a16:creationId xmlns:a16="http://schemas.microsoft.com/office/drawing/2014/main" id="{64A5A087-C2E1-524D-ADBF-FFE839AAF8E4}"/>
              </a:ext>
            </a:extLst>
          </p:cNvPr>
          <p:cNvGrpSpPr/>
          <p:nvPr/>
        </p:nvGrpSpPr>
        <p:grpSpPr>
          <a:xfrm>
            <a:off x="338599" y="6117788"/>
            <a:ext cx="4591592" cy="369332"/>
            <a:chOff x="338599" y="6117788"/>
            <a:chExt cx="4591592" cy="369332"/>
          </a:xfrm>
        </p:grpSpPr>
        <p:sp>
          <p:nvSpPr>
            <p:cNvPr id="14" name="TextBox 13">
              <a:extLst>
                <a:ext uri="{FF2B5EF4-FFF2-40B4-BE49-F238E27FC236}">
                  <a16:creationId xmlns:a16="http://schemas.microsoft.com/office/drawing/2014/main" id="{9A580FCB-2CFA-E84B-94D4-2441651DA53F}"/>
                </a:ext>
              </a:extLst>
            </p:cNvPr>
            <p:cNvSpPr txBox="1"/>
            <p:nvPr/>
          </p:nvSpPr>
          <p:spPr>
            <a:xfrm>
              <a:off x="494871" y="6117788"/>
              <a:ext cx="4435320" cy="369332"/>
            </a:xfrm>
            <a:prstGeom prst="rect">
              <a:avLst/>
            </a:prstGeom>
            <a:noFill/>
          </p:spPr>
          <p:txBody>
            <a:bodyPr wrap="square" rtlCol="0">
              <a:spAutoFit/>
            </a:bodyPr>
            <a:lstStyle/>
            <a:p>
              <a:r>
                <a:rPr lang="en-US" b="1" dirty="0">
                  <a:solidFill>
                    <a:schemeClr val="tx2"/>
                  </a:solidFill>
                  <a:latin typeface="Arial Bold"/>
                  <a:cs typeface="Arial" panose="020B0604020202020204" pitchFamily="34" charset="0"/>
                </a:rPr>
                <a:t>healthpartners.com/</a:t>
              </a:r>
              <a:r>
                <a:rPr lang="en-US" b="1" dirty="0" err="1">
                  <a:solidFill>
                    <a:schemeClr val="accent5"/>
                  </a:solidFill>
                  <a:latin typeface="Arial Bold"/>
                  <a:cs typeface="Arial" panose="020B0604020202020204" pitchFamily="34" charset="0"/>
                </a:rPr>
                <a:t>openaccess</a:t>
              </a:r>
              <a:endParaRPr lang="en-US" b="1" dirty="0">
                <a:solidFill>
                  <a:schemeClr val="accent5"/>
                </a:solidFill>
                <a:latin typeface="Arial Bold"/>
                <a:cs typeface="Arial" panose="020B0604020202020204" pitchFamily="34" charset="0"/>
              </a:endParaRPr>
            </a:p>
          </p:txBody>
        </p:sp>
        <p:sp>
          <p:nvSpPr>
            <p:cNvPr id="15" name="Rectangle 14">
              <a:extLst>
                <a:ext uri="{FF2B5EF4-FFF2-40B4-BE49-F238E27FC236}">
                  <a16:creationId xmlns:a16="http://schemas.microsoft.com/office/drawing/2014/main" id="{0637FACF-4792-CA4D-81C4-87C0E60E4282}"/>
                </a:ext>
              </a:extLst>
            </p:cNvPr>
            <p:cNvSpPr/>
            <p:nvPr/>
          </p:nvSpPr>
          <p:spPr>
            <a:xfrm rot="16200000">
              <a:off x="178579" y="6277808"/>
              <a:ext cx="365760" cy="457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16" name="TextBox 15">
            <a:extLst>
              <a:ext uri="{FF2B5EF4-FFF2-40B4-BE49-F238E27FC236}">
                <a16:creationId xmlns:a16="http://schemas.microsoft.com/office/drawing/2014/main" id="{58D50E77-890E-0248-8674-D75766E1A261}"/>
              </a:ext>
            </a:extLst>
          </p:cNvPr>
          <p:cNvSpPr txBox="1"/>
          <p:nvPr/>
        </p:nvSpPr>
        <p:spPr>
          <a:xfrm>
            <a:off x="281137" y="1491910"/>
            <a:ext cx="7333866" cy="369332"/>
          </a:xfrm>
          <a:prstGeom prst="rect">
            <a:avLst/>
          </a:prstGeom>
          <a:noFill/>
        </p:spPr>
        <p:txBody>
          <a:bodyPr wrap="square" rtlCol="0" anchor="t">
            <a:spAutoFit/>
          </a:bodyPr>
          <a:lstStyle/>
          <a:p>
            <a:r>
              <a:rPr lang="en-US" dirty="0">
                <a:latin typeface="Arial Regular"/>
              </a:rPr>
              <a:t>Get the most choices of doctors and clinics.</a:t>
            </a:r>
          </a:p>
        </p:txBody>
      </p:sp>
      <p:pic>
        <p:nvPicPr>
          <p:cNvPr id="24" name="Picture 23">
            <a:extLst>
              <a:ext uri="{FF2B5EF4-FFF2-40B4-BE49-F238E27FC236}">
                <a16:creationId xmlns:a16="http://schemas.microsoft.com/office/drawing/2014/main" id="{E4F9741C-7FA1-F745-AFEA-E373EB4BDB2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04010" y="2275055"/>
            <a:ext cx="463936" cy="463936"/>
          </a:xfrm>
          <a:prstGeom prst="rect">
            <a:avLst/>
          </a:prstGeom>
        </p:spPr>
      </p:pic>
      <p:pic>
        <p:nvPicPr>
          <p:cNvPr id="29" name="Picture 28">
            <a:extLst>
              <a:ext uri="{FF2B5EF4-FFF2-40B4-BE49-F238E27FC236}">
                <a16:creationId xmlns:a16="http://schemas.microsoft.com/office/drawing/2014/main" id="{7E53C8A1-FC5F-8D4B-B471-0DF9802A5261}"/>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09872" y="4056559"/>
            <a:ext cx="463936" cy="463936"/>
          </a:xfrm>
          <a:prstGeom prst="rect">
            <a:avLst/>
          </a:prstGeom>
        </p:spPr>
      </p:pic>
      <p:pic>
        <p:nvPicPr>
          <p:cNvPr id="33" name="Picture 32">
            <a:extLst>
              <a:ext uri="{FF2B5EF4-FFF2-40B4-BE49-F238E27FC236}">
                <a16:creationId xmlns:a16="http://schemas.microsoft.com/office/drawing/2014/main" id="{210BB990-FA12-2C40-87E4-F087BB55F35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35030" y="4080207"/>
            <a:ext cx="463936" cy="463936"/>
          </a:xfrm>
          <a:prstGeom prst="rect">
            <a:avLst/>
          </a:prstGeom>
        </p:spPr>
      </p:pic>
      <p:pic>
        <p:nvPicPr>
          <p:cNvPr id="37" name="Picture 36">
            <a:extLst>
              <a:ext uri="{FF2B5EF4-FFF2-40B4-BE49-F238E27FC236}">
                <a16:creationId xmlns:a16="http://schemas.microsoft.com/office/drawing/2014/main" id="{F834000B-1E92-A446-9A7F-E8E74CA6651E}"/>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83437" y="5341448"/>
            <a:ext cx="463936" cy="463936"/>
          </a:xfrm>
          <a:prstGeom prst="rect">
            <a:avLst/>
          </a:prstGeom>
        </p:spPr>
      </p:pic>
      <p:pic>
        <p:nvPicPr>
          <p:cNvPr id="39" name="Picture 38">
            <a:extLst>
              <a:ext uri="{FF2B5EF4-FFF2-40B4-BE49-F238E27FC236}">
                <a16:creationId xmlns:a16="http://schemas.microsoft.com/office/drawing/2014/main" id="{DEAE50DD-E0D2-DB40-B44D-89EF25F3E3C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61809" y="2275055"/>
            <a:ext cx="463936" cy="463936"/>
          </a:xfrm>
          <a:prstGeom prst="rect">
            <a:avLst/>
          </a:prstGeom>
        </p:spPr>
      </p:pic>
      <p:grpSp>
        <p:nvGrpSpPr>
          <p:cNvPr id="3" name="Group 2">
            <a:extLst>
              <a:ext uri="{FF2B5EF4-FFF2-40B4-BE49-F238E27FC236}">
                <a16:creationId xmlns:a16="http://schemas.microsoft.com/office/drawing/2014/main" id="{45448B0E-876F-8742-9B23-70282C759A12}"/>
              </a:ext>
            </a:extLst>
          </p:cNvPr>
          <p:cNvGrpSpPr/>
          <p:nvPr/>
        </p:nvGrpSpPr>
        <p:grpSpPr>
          <a:xfrm>
            <a:off x="5417133" y="2488608"/>
            <a:ext cx="1854818" cy="765182"/>
            <a:chOff x="5417133" y="2488608"/>
            <a:chExt cx="1854818" cy="765182"/>
          </a:xfrm>
        </p:grpSpPr>
        <p:sp>
          <p:nvSpPr>
            <p:cNvPr id="28" name="Rectangle 27"/>
            <p:cNvSpPr/>
            <p:nvPr/>
          </p:nvSpPr>
          <p:spPr>
            <a:xfrm>
              <a:off x="5417133" y="2967558"/>
              <a:ext cx="1854818" cy="286232"/>
            </a:xfrm>
            <a:prstGeom prst="rect">
              <a:avLst/>
            </a:prstGeom>
          </p:spPr>
          <p:txBody>
            <a:bodyPr wrap="square">
              <a:spAutoFit/>
            </a:bodyPr>
            <a:lstStyle/>
            <a:p>
              <a:pPr algn="ctr" defTabSz="889000">
                <a:lnSpc>
                  <a:spcPct val="90000"/>
                </a:lnSpc>
                <a:spcBef>
                  <a:spcPct val="0"/>
                </a:spcBef>
                <a:spcAft>
                  <a:spcPct val="35000"/>
                </a:spcAft>
              </a:pPr>
              <a:r>
                <a:rPr lang="en-US" sz="1400" b="1" dirty="0">
                  <a:solidFill>
                    <a:srgbClr val="00402F"/>
                  </a:solidFill>
                  <a:latin typeface="Arial Bold"/>
                  <a:ea typeface="Tahoma" pitchFamily="34" charset="0"/>
                  <a:cs typeface="Arial" panose="020B0604020202020204" pitchFamily="34" charset="0"/>
                </a:rPr>
                <a:t>You’re here</a:t>
              </a:r>
            </a:p>
          </p:txBody>
        </p:sp>
        <p:pic>
          <p:nvPicPr>
            <p:cNvPr id="2" name="Picture 1">
              <a:extLst>
                <a:ext uri="{FF2B5EF4-FFF2-40B4-BE49-F238E27FC236}">
                  <a16:creationId xmlns:a16="http://schemas.microsoft.com/office/drawing/2014/main" id="{22B8B673-0E64-0A43-98F8-D7294A25C168}"/>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68753" y="2488608"/>
              <a:ext cx="354710" cy="500766"/>
            </a:xfrm>
            <a:prstGeom prst="rect">
              <a:avLst/>
            </a:prstGeom>
          </p:spPr>
        </p:pic>
      </p:gr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863416316"/>
      </p:ext>
    </p:extLst>
  </p:cSld>
  <p:clrMapOvr>
    <a:masterClrMapping/>
  </p:clrMapOvr>
  <mc:AlternateContent xmlns:mc="http://schemas.openxmlformats.org/markup-compatibility/2006" xmlns:p14="http://schemas.microsoft.com/office/powerpoint/2010/main">
    <mc:Choice Requires="p14">
      <p:transition p14:dur="250" advTm="53409">
        <p:fade/>
      </p:transition>
    </mc:Choice>
    <mc:Fallback xmlns="">
      <p:transition advTm="534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10" presetClass="entr" presetSubtype="0" fill="hold" nodeType="withEffect">
                                  <p:stCondLst>
                                    <p:cond delay="100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par>
                          <p:cTn id="10" fill="hold">
                            <p:stCondLst>
                              <p:cond delay="1500"/>
                            </p:stCondLst>
                            <p:childTnLst>
                              <p:par>
                                <p:cTn id="11" presetID="10" presetClass="entr" presetSubtype="0" fill="hold" nodeType="afterEffect">
                                  <p:stCondLst>
                                    <p:cond delay="250"/>
                                  </p:stCondLst>
                                  <p:childTnLst>
                                    <p:set>
                                      <p:cBhvr>
                                        <p:cTn id="12" dur="1" fill="hold">
                                          <p:stCondLst>
                                            <p:cond delay="0"/>
                                          </p:stCondLst>
                                        </p:cTn>
                                        <p:tgtEl>
                                          <p:spTgt spid="24"/>
                                        </p:tgtEl>
                                        <p:attrNameLst>
                                          <p:attrName>style.visibility</p:attrName>
                                        </p:attrNameLst>
                                      </p:cBhvr>
                                      <p:to>
                                        <p:strVal val="visible"/>
                                      </p:to>
                                    </p:set>
                                    <p:animEffect transition="in" filter="fade">
                                      <p:cBhvr>
                                        <p:cTn id="13" dur="500"/>
                                        <p:tgtEl>
                                          <p:spTgt spid="24"/>
                                        </p:tgtEl>
                                      </p:cBhvr>
                                    </p:animEffect>
                                  </p:childTnLst>
                                </p:cTn>
                              </p:par>
                            </p:childTnLst>
                          </p:cTn>
                        </p:par>
                        <p:par>
                          <p:cTn id="14" fill="hold">
                            <p:stCondLst>
                              <p:cond delay="2250"/>
                            </p:stCondLst>
                            <p:childTnLst>
                              <p:par>
                                <p:cTn id="15" presetID="10" presetClass="entr" presetSubtype="0" fill="hold" nodeType="afterEffect">
                                  <p:stCondLst>
                                    <p:cond delay="250"/>
                                  </p:stCondLst>
                                  <p:childTnLst>
                                    <p:set>
                                      <p:cBhvr>
                                        <p:cTn id="16" dur="1" fill="hold">
                                          <p:stCondLst>
                                            <p:cond delay="0"/>
                                          </p:stCondLst>
                                        </p:cTn>
                                        <p:tgtEl>
                                          <p:spTgt spid="29"/>
                                        </p:tgtEl>
                                        <p:attrNameLst>
                                          <p:attrName>style.visibility</p:attrName>
                                        </p:attrNameLst>
                                      </p:cBhvr>
                                      <p:to>
                                        <p:strVal val="visible"/>
                                      </p:to>
                                    </p:set>
                                    <p:animEffect transition="in" filter="fade">
                                      <p:cBhvr>
                                        <p:cTn id="17" dur="500"/>
                                        <p:tgtEl>
                                          <p:spTgt spid="29"/>
                                        </p:tgtEl>
                                      </p:cBhvr>
                                    </p:animEffect>
                                  </p:childTnLst>
                                </p:cTn>
                              </p:par>
                            </p:childTnLst>
                          </p:cTn>
                        </p:par>
                        <p:par>
                          <p:cTn id="18" fill="hold">
                            <p:stCondLst>
                              <p:cond delay="3000"/>
                            </p:stCondLst>
                            <p:childTnLst>
                              <p:par>
                                <p:cTn id="19" presetID="10" presetClass="entr" presetSubtype="0" fill="hold" nodeType="afterEffect">
                                  <p:stCondLst>
                                    <p:cond delay="25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par>
                          <p:cTn id="22" fill="hold">
                            <p:stCondLst>
                              <p:cond delay="3750"/>
                            </p:stCondLst>
                            <p:childTnLst>
                              <p:par>
                                <p:cTn id="23" presetID="10" presetClass="entr" presetSubtype="0" fill="hold" nodeType="afterEffect">
                                  <p:stCondLst>
                                    <p:cond delay="25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childTnLst>
                          </p:cTn>
                        </p:par>
                        <p:par>
                          <p:cTn id="26" fill="hold">
                            <p:stCondLst>
                              <p:cond delay="4500"/>
                            </p:stCondLst>
                            <p:childTnLst>
                              <p:par>
                                <p:cTn id="27" presetID="10" presetClass="entr" presetSubtype="0" fill="hold" nodeType="afterEffect">
                                  <p:stCondLst>
                                    <p:cond delay="25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a:t>Perform network</a:t>
            </a:r>
            <a:endParaRPr lang="en-US" dirty="0"/>
          </a:p>
        </p:txBody>
      </p:sp>
      <p:grpSp>
        <p:nvGrpSpPr>
          <p:cNvPr id="2" name="Group 1">
            <a:extLst>
              <a:ext uri="{FF2B5EF4-FFF2-40B4-BE49-F238E27FC236}">
                <a16:creationId xmlns:a16="http://schemas.microsoft.com/office/drawing/2014/main" id="{5EA7456B-772C-F746-AE33-578A3316ADE5}"/>
              </a:ext>
            </a:extLst>
          </p:cNvPr>
          <p:cNvGrpSpPr/>
          <p:nvPr/>
        </p:nvGrpSpPr>
        <p:grpSpPr>
          <a:xfrm>
            <a:off x="338599" y="6117788"/>
            <a:ext cx="5174304" cy="369332"/>
            <a:chOff x="338599" y="6117788"/>
            <a:chExt cx="5174304" cy="369332"/>
          </a:xfrm>
        </p:grpSpPr>
        <p:sp>
          <p:nvSpPr>
            <p:cNvPr id="16" name="TextBox 15">
              <a:extLst>
                <a:ext uri="{FF2B5EF4-FFF2-40B4-BE49-F238E27FC236}">
                  <a16:creationId xmlns:a16="http://schemas.microsoft.com/office/drawing/2014/main" id="{7E6D6B7D-1917-0545-A6EA-84222083C732}"/>
                </a:ext>
              </a:extLst>
            </p:cNvPr>
            <p:cNvSpPr txBox="1"/>
            <p:nvPr/>
          </p:nvSpPr>
          <p:spPr>
            <a:xfrm>
              <a:off x="494870" y="6117788"/>
              <a:ext cx="5018033" cy="369332"/>
            </a:xfrm>
            <a:prstGeom prst="rect">
              <a:avLst/>
            </a:prstGeom>
            <a:noFill/>
          </p:spPr>
          <p:txBody>
            <a:bodyPr wrap="square" rtlCol="0">
              <a:spAutoFit/>
            </a:bodyPr>
            <a:lstStyle/>
            <a:p>
              <a:r>
                <a:rPr lang="en-US" b="1" dirty="0">
                  <a:solidFill>
                    <a:schemeClr val="tx2"/>
                  </a:solidFill>
                  <a:latin typeface="Arial Bold"/>
                  <a:cs typeface="Arial" panose="020B0604020202020204" pitchFamily="34" charset="0"/>
                </a:rPr>
                <a:t>healthpartners.com/</a:t>
              </a:r>
              <a:r>
                <a:rPr lang="en-US" b="1" dirty="0">
                  <a:solidFill>
                    <a:schemeClr val="accent5"/>
                  </a:solidFill>
                  <a:latin typeface="Arial Bold"/>
                  <a:cs typeface="Arial" panose="020B0604020202020204" pitchFamily="34" charset="0"/>
                </a:rPr>
                <a:t>perform</a:t>
              </a:r>
              <a:endParaRPr lang="en-US" b="1" dirty="0">
                <a:solidFill>
                  <a:srgbClr val="291E60"/>
                </a:solidFill>
                <a:latin typeface="Arial Bold"/>
                <a:cs typeface="Arial" panose="020B0604020202020204" pitchFamily="34" charset="0"/>
              </a:endParaRPr>
            </a:p>
          </p:txBody>
        </p:sp>
        <p:sp>
          <p:nvSpPr>
            <p:cNvPr id="17" name="Rectangle 16">
              <a:extLst>
                <a:ext uri="{FF2B5EF4-FFF2-40B4-BE49-F238E27FC236}">
                  <a16:creationId xmlns:a16="http://schemas.microsoft.com/office/drawing/2014/main" id="{0DFE4BF3-7664-164D-9481-B2CC4FCD40F3}"/>
                </a:ext>
              </a:extLst>
            </p:cNvPr>
            <p:cNvSpPr/>
            <p:nvPr/>
          </p:nvSpPr>
          <p:spPr>
            <a:xfrm rot="16200000">
              <a:off x="178579" y="6277808"/>
              <a:ext cx="365760" cy="457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sp>
        <p:nvSpPr>
          <p:cNvPr id="26" name="TextBox 25">
            <a:extLst>
              <a:ext uri="{FF2B5EF4-FFF2-40B4-BE49-F238E27FC236}">
                <a16:creationId xmlns:a16="http://schemas.microsoft.com/office/drawing/2014/main" id="{CE17DC85-842F-BB42-9636-740CC67C1FC2}"/>
              </a:ext>
            </a:extLst>
          </p:cNvPr>
          <p:cNvSpPr txBox="1"/>
          <p:nvPr/>
        </p:nvSpPr>
        <p:spPr>
          <a:xfrm>
            <a:off x="281137" y="1491910"/>
            <a:ext cx="7333866" cy="369332"/>
          </a:xfrm>
          <a:prstGeom prst="rect">
            <a:avLst/>
          </a:prstGeom>
          <a:noFill/>
        </p:spPr>
        <p:txBody>
          <a:bodyPr wrap="square" rtlCol="0" anchor="t">
            <a:spAutoFit/>
          </a:bodyPr>
          <a:lstStyle/>
          <a:p>
            <a:r>
              <a:rPr lang="en-US" dirty="0">
                <a:latin typeface="Arial Regular"/>
              </a:rPr>
              <a:t>Get the most choices of doctors and clinics.</a:t>
            </a:r>
          </a:p>
        </p:txBody>
      </p:sp>
      <p:pic>
        <p:nvPicPr>
          <p:cNvPr id="19" name="Picture 18">
            <a:extLst>
              <a:ext uri="{FF2B5EF4-FFF2-40B4-BE49-F238E27FC236}">
                <a16:creationId xmlns:a16="http://schemas.microsoft.com/office/drawing/2014/main" id="{A70B059D-1FA7-C64D-A429-7B4890A51B2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21353371">
            <a:off x="2418320" y="1777745"/>
            <a:ext cx="7337833" cy="4544307"/>
          </a:xfrm>
          <a:prstGeom prst="rect">
            <a:avLst/>
          </a:prstGeom>
        </p:spPr>
      </p:pic>
      <p:pic>
        <p:nvPicPr>
          <p:cNvPr id="20" name="Picture 19">
            <a:extLst>
              <a:ext uri="{FF2B5EF4-FFF2-40B4-BE49-F238E27FC236}">
                <a16:creationId xmlns:a16="http://schemas.microsoft.com/office/drawing/2014/main" id="{5DD5F61C-2153-5B49-8055-681A2C96DC6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604010" y="2275055"/>
            <a:ext cx="463936" cy="463936"/>
          </a:xfrm>
          <a:prstGeom prst="rect">
            <a:avLst/>
          </a:prstGeom>
        </p:spPr>
      </p:pic>
      <p:pic>
        <p:nvPicPr>
          <p:cNvPr id="21" name="Picture 20">
            <a:extLst>
              <a:ext uri="{FF2B5EF4-FFF2-40B4-BE49-F238E27FC236}">
                <a16:creationId xmlns:a16="http://schemas.microsoft.com/office/drawing/2014/main" id="{CF525D12-4132-2B4A-8357-2FB6334A3FA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209872" y="4056559"/>
            <a:ext cx="463936" cy="463936"/>
          </a:xfrm>
          <a:prstGeom prst="rect">
            <a:avLst/>
          </a:prstGeom>
        </p:spPr>
      </p:pic>
      <p:pic>
        <p:nvPicPr>
          <p:cNvPr id="22" name="Picture 21">
            <a:extLst>
              <a:ext uri="{FF2B5EF4-FFF2-40B4-BE49-F238E27FC236}">
                <a16:creationId xmlns:a16="http://schemas.microsoft.com/office/drawing/2014/main" id="{C2353C22-D3DC-1448-B8AC-D276EAFA3FB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35030" y="4080207"/>
            <a:ext cx="463936" cy="463936"/>
          </a:xfrm>
          <a:prstGeom prst="rect">
            <a:avLst/>
          </a:prstGeom>
        </p:spPr>
      </p:pic>
      <p:pic>
        <p:nvPicPr>
          <p:cNvPr id="29" name="Picture 28">
            <a:extLst>
              <a:ext uri="{FF2B5EF4-FFF2-40B4-BE49-F238E27FC236}">
                <a16:creationId xmlns:a16="http://schemas.microsoft.com/office/drawing/2014/main" id="{4F596191-F788-1448-82A7-E6CC31378F7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483437" y="5341448"/>
            <a:ext cx="463936" cy="463936"/>
          </a:xfrm>
          <a:prstGeom prst="rect">
            <a:avLst/>
          </a:prstGeom>
        </p:spPr>
      </p:pic>
      <p:pic>
        <p:nvPicPr>
          <p:cNvPr id="30" name="Picture 29">
            <a:extLst>
              <a:ext uri="{FF2B5EF4-FFF2-40B4-BE49-F238E27FC236}">
                <a16:creationId xmlns:a16="http://schemas.microsoft.com/office/drawing/2014/main" id="{CCFA28FD-BD29-1B47-A9AC-5E75A9466ED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8861809" y="2275055"/>
            <a:ext cx="463936" cy="463936"/>
          </a:xfrm>
          <a:prstGeom prst="rect">
            <a:avLst/>
          </a:prstGeom>
        </p:spPr>
      </p:pic>
      <p:grpSp>
        <p:nvGrpSpPr>
          <p:cNvPr id="31" name="Group 30">
            <a:extLst>
              <a:ext uri="{FF2B5EF4-FFF2-40B4-BE49-F238E27FC236}">
                <a16:creationId xmlns:a16="http://schemas.microsoft.com/office/drawing/2014/main" id="{2627D52B-F497-284E-877B-B6089F563E8C}"/>
              </a:ext>
            </a:extLst>
          </p:cNvPr>
          <p:cNvGrpSpPr/>
          <p:nvPr/>
        </p:nvGrpSpPr>
        <p:grpSpPr>
          <a:xfrm>
            <a:off x="5417133" y="2488608"/>
            <a:ext cx="1854818" cy="765182"/>
            <a:chOff x="5417133" y="2488608"/>
            <a:chExt cx="1854818" cy="765182"/>
          </a:xfrm>
        </p:grpSpPr>
        <p:sp>
          <p:nvSpPr>
            <p:cNvPr id="32" name="Rectangle 31">
              <a:extLst>
                <a:ext uri="{FF2B5EF4-FFF2-40B4-BE49-F238E27FC236}">
                  <a16:creationId xmlns:a16="http://schemas.microsoft.com/office/drawing/2014/main" id="{49B96769-1589-4745-B06A-780CB2535BD7}"/>
                </a:ext>
              </a:extLst>
            </p:cNvPr>
            <p:cNvSpPr/>
            <p:nvPr/>
          </p:nvSpPr>
          <p:spPr>
            <a:xfrm>
              <a:off x="5417133" y="2967558"/>
              <a:ext cx="1854818" cy="286232"/>
            </a:xfrm>
            <a:prstGeom prst="rect">
              <a:avLst/>
            </a:prstGeom>
          </p:spPr>
          <p:txBody>
            <a:bodyPr wrap="square">
              <a:spAutoFit/>
            </a:bodyPr>
            <a:lstStyle/>
            <a:p>
              <a:pPr algn="ctr" defTabSz="889000">
                <a:lnSpc>
                  <a:spcPct val="90000"/>
                </a:lnSpc>
                <a:spcBef>
                  <a:spcPct val="0"/>
                </a:spcBef>
                <a:spcAft>
                  <a:spcPct val="35000"/>
                </a:spcAft>
              </a:pPr>
              <a:r>
                <a:rPr lang="en-US" sz="1400" b="1" dirty="0">
                  <a:solidFill>
                    <a:srgbClr val="00402F"/>
                  </a:solidFill>
                  <a:latin typeface="Arial Bold"/>
                  <a:ea typeface="Tahoma" pitchFamily="34" charset="0"/>
                  <a:cs typeface="Arial" panose="020B0604020202020204" pitchFamily="34" charset="0"/>
                </a:rPr>
                <a:t>You’re here</a:t>
              </a:r>
            </a:p>
          </p:txBody>
        </p:sp>
        <p:pic>
          <p:nvPicPr>
            <p:cNvPr id="33" name="Picture 32">
              <a:extLst>
                <a:ext uri="{FF2B5EF4-FFF2-40B4-BE49-F238E27FC236}">
                  <a16:creationId xmlns:a16="http://schemas.microsoft.com/office/drawing/2014/main" id="{803790F7-D06C-C34C-A157-E03786FF8A6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168753" y="2488608"/>
              <a:ext cx="354710" cy="500766"/>
            </a:xfrm>
            <a:prstGeom prst="rect">
              <a:avLst/>
            </a:prstGeom>
          </p:spPr>
        </p:pic>
      </p:gr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3569124989"/>
      </p:ext>
    </p:extLst>
  </p:cSld>
  <p:clrMapOvr>
    <a:masterClrMapping/>
  </p:clrMapOvr>
  <mc:AlternateContent xmlns:mc="http://schemas.openxmlformats.org/markup-compatibility/2006" xmlns:p14="http://schemas.microsoft.com/office/powerpoint/2010/main">
    <mc:Choice Requires="p14">
      <p:transition p14:dur="250" advTm="43926">
        <p:fade/>
      </p:transition>
    </mc:Choice>
    <mc:Fallback xmlns="">
      <p:transition advTm="4392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10" presetClass="entr" presetSubtype="0" fill="hold" nodeType="withEffect">
                                  <p:stCondLst>
                                    <p:cond delay="1000"/>
                                  </p:stCondLst>
                                  <p:childTnLst>
                                    <p:set>
                                      <p:cBhvr>
                                        <p:cTn id="8" dur="1" fill="hold">
                                          <p:stCondLst>
                                            <p:cond delay="0"/>
                                          </p:stCondLst>
                                        </p:cTn>
                                        <p:tgtEl>
                                          <p:spTgt spid="31"/>
                                        </p:tgtEl>
                                        <p:attrNameLst>
                                          <p:attrName>style.visibility</p:attrName>
                                        </p:attrNameLst>
                                      </p:cBhvr>
                                      <p:to>
                                        <p:strVal val="visible"/>
                                      </p:to>
                                    </p:set>
                                    <p:animEffect transition="in" filter="fade">
                                      <p:cBhvr>
                                        <p:cTn id="9" dur="500"/>
                                        <p:tgtEl>
                                          <p:spTgt spid="31"/>
                                        </p:tgtEl>
                                      </p:cBhvr>
                                    </p:animEffect>
                                  </p:childTnLst>
                                </p:cTn>
                              </p:par>
                            </p:childTnLst>
                          </p:cTn>
                        </p:par>
                        <p:par>
                          <p:cTn id="10" fill="hold">
                            <p:stCondLst>
                              <p:cond delay="1500"/>
                            </p:stCondLst>
                            <p:childTnLst>
                              <p:par>
                                <p:cTn id="11" presetID="10" presetClass="entr" presetSubtype="0" fill="hold" nodeType="afterEffect">
                                  <p:stCondLst>
                                    <p:cond delay="25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2250"/>
                            </p:stCondLst>
                            <p:childTnLst>
                              <p:par>
                                <p:cTn id="15" presetID="10" presetClass="entr" presetSubtype="0" fill="hold" nodeType="afterEffect">
                                  <p:stCondLst>
                                    <p:cond delay="25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par>
                          <p:cTn id="18" fill="hold">
                            <p:stCondLst>
                              <p:cond delay="3000"/>
                            </p:stCondLst>
                            <p:childTnLst>
                              <p:par>
                                <p:cTn id="19" presetID="10" presetClass="entr" presetSubtype="0" fill="hold" nodeType="afterEffect">
                                  <p:stCondLst>
                                    <p:cond delay="25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childTnLst>
                          </p:cTn>
                        </p:par>
                        <p:par>
                          <p:cTn id="22" fill="hold">
                            <p:stCondLst>
                              <p:cond delay="3750"/>
                            </p:stCondLst>
                            <p:childTnLst>
                              <p:par>
                                <p:cTn id="23" presetID="10" presetClass="entr" presetSubtype="0" fill="hold" nodeType="afterEffect">
                                  <p:stCondLst>
                                    <p:cond delay="25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500"/>
                                        <p:tgtEl>
                                          <p:spTgt spid="30"/>
                                        </p:tgtEl>
                                      </p:cBhvr>
                                    </p:animEffect>
                                  </p:childTnLst>
                                </p:cTn>
                              </p:par>
                            </p:childTnLst>
                          </p:cTn>
                        </p:par>
                        <p:par>
                          <p:cTn id="26" fill="hold">
                            <p:stCondLst>
                              <p:cond delay="4500"/>
                            </p:stCondLst>
                            <p:childTnLst>
                              <p:par>
                                <p:cTn id="27" presetID="10" presetClass="entr" presetSubtype="0" fill="hold" nodeType="afterEffect">
                                  <p:stCondLst>
                                    <p:cond delay="250"/>
                                  </p:stCondLst>
                                  <p:childTnLst>
                                    <p:set>
                                      <p:cBhvr>
                                        <p:cTn id="28" dur="1" fill="hold">
                                          <p:stCondLst>
                                            <p:cond delay="0"/>
                                          </p:stCondLst>
                                        </p:cTn>
                                        <p:tgtEl>
                                          <p:spTgt spid="29"/>
                                        </p:tgtEl>
                                        <p:attrNameLst>
                                          <p:attrName>style.visibility</p:attrName>
                                        </p:attrNameLst>
                                      </p:cBhvr>
                                      <p:to>
                                        <p:strVal val="visible"/>
                                      </p:to>
                                    </p:set>
                                    <p:animEffect transition="in" filter="fade">
                                      <p:cBhvr>
                                        <p:cTn id="29"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Connector 26">
            <a:extLst>
              <a:ext uri="{FF2B5EF4-FFF2-40B4-BE49-F238E27FC236}">
                <a16:creationId xmlns:a16="http://schemas.microsoft.com/office/drawing/2014/main" id="{A77B4F4E-EFBE-B849-8CBC-0276118ABCA6}"/>
              </a:ext>
            </a:extLst>
          </p:cNvPr>
          <p:cNvCxnSpPr>
            <a:cxnSpLocks/>
            <a:stCxn id="36" idx="4"/>
          </p:cNvCxnSpPr>
          <p:nvPr/>
        </p:nvCxnSpPr>
        <p:spPr>
          <a:xfrm>
            <a:off x="3422383" y="4311567"/>
            <a:ext cx="1685600" cy="894417"/>
          </a:xfrm>
          <a:prstGeom prst="line">
            <a:avLst/>
          </a:prstGeom>
          <a:ln w="28575">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F4302570-2FF1-0C4B-8C7C-6A27463D9700}"/>
              </a:ext>
            </a:extLst>
          </p:cNvPr>
          <p:cNvCxnSpPr>
            <a:cxnSpLocks/>
            <a:stCxn id="36" idx="0"/>
          </p:cNvCxnSpPr>
          <p:nvPr/>
        </p:nvCxnSpPr>
        <p:spPr>
          <a:xfrm flipV="1">
            <a:off x="3422383" y="2836114"/>
            <a:ext cx="1622436" cy="911804"/>
          </a:xfrm>
          <a:prstGeom prst="line">
            <a:avLst/>
          </a:prstGeom>
          <a:ln w="28575">
            <a:solidFill>
              <a:schemeClr val="bg1">
                <a:lumMod val="8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14" name="Title 13"/>
          <p:cNvSpPr>
            <a:spLocks noGrp="1"/>
          </p:cNvSpPr>
          <p:nvPr>
            <p:ph type="title"/>
          </p:nvPr>
        </p:nvSpPr>
        <p:spPr/>
        <p:txBody>
          <a:bodyPr/>
          <a:lstStyle/>
          <a:p>
            <a:r>
              <a:rPr lang="en-US"/>
              <a:t>Achieve network</a:t>
            </a:r>
            <a:endParaRPr lang="en-US" dirty="0"/>
          </a:p>
        </p:txBody>
      </p:sp>
      <p:pic>
        <p:nvPicPr>
          <p:cNvPr id="31" name="Picture 30">
            <a:extLst>
              <a:ext uri="{FF2B5EF4-FFF2-40B4-BE49-F238E27FC236}">
                <a16:creationId xmlns:a16="http://schemas.microsoft.com/office/drawing/2014/main" id="{2028486D-9F48-A34F-932E-A72DC34F10E6}"/>
              </a:ext>
            </a:extLst>
          </p:cNvPr>
          <p:cNvPicPr>
            <a:picLocks noChangeAspect="1"/>
          </p:cNvPicPr>
          <p:nvPr/>
        </p:nvPicPr>
        <p:blipFill>
          <a:blip r:embed="rId6" cstate="screen">
            <a:duotone>
              <a:prstClr val="black"/>
              <a:schemeClr val="bg1">
                <a:lumMod val="75000"/>
                <a:tint val="45000"/>
                <a:satMod val="400000"/>
              </a:schemeClr>
            </a:duotone>
            <a:extLst>
              <a:ext uri="{28A0092B-C50C-407E-A947-70E740481C1C}">
                <a14:useLocalDpi xmlns:a14="http://schemas.microsoft.com/office/drawing/2010/main"/>
              </a:ext>
            </a:extLst>
          </a:blip>
          <a:stretch>
            <a:fillRect/>
          </a:stretch>
        </p:blipFill>
        <p:spPr>
          <a:xfrm rot="120000">
            <a:off x="2273508" y="2095508"/>
            <a:ext cx="2404849" cy="2701259"/>
          </a:xfrm>
          <a:prstGeom prst="rect">
            <a:avLst/>
          </a:prstGeom>
        </p:spPr>
      </p:pic>
      <p:sp>
        <p:nvSpPr>
          <p:cNvPr id="36" name="Oval 35">
            <a:extLst>
              <a:ext uri="{FF2B5EF4-FFF2-40B4-BE49-F238E27FC236}">
                <a16:creationId xmlns:a16="http://schemas.microsoft.com/office/drawing/2014/main" id="{705A4479-2ED5-0F4C-B013-D943EDE09839}"/>
              </a:ext>
            </a:extLst>
          </p:cNvPr>
          <p:cNvSpPr/>
          <p:nvPr/>
        </p:nvSpPr>
        <p:spPr>
          <a:xfrm>
            <a:off x="3138336" y="3747918"/>
            <a:ext cx="568093" cy="563649"/>
          </a:xfrm>
          <a:prstGeom prst="ellipse">
            <a:avLst/>
          </a:prstGeom>
          <a:solidFill>
            <a:schemeClr val="bg1"/>
          </a:solidFill>
          <a:ln w="28575">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Regular"/>
              <a:cs typeface="Arial" panose="020B0604020202020204" pitchFamily="34" charset="0"/>
            </a:endParaRPr>
          </a:p>
        </p:txBody>
      </p:sp>
      <p:sp>
        <p:nvSpPr>
          <p:cNvPr id="45" name="TextBox 44">
            <a:extLst>
              <a:ext uri="{FF2B5EF4-FFF2-40B4-BE49-F238E27FC236}">
                <a16:creationId xmlns:a16="http://schemas.microsoft.com/office/drawing/2014/main" id="{FAB701B9-7A13-6048-9195-F575BA91BD57}"/>
              </a:ext>
            </a:extLst>
          </p:cNvPr>
          <p:cNvSpPr txBox="1"/>
          <p:nvPr/>
        </p:nvSpPr>
        <p:spPr>
          <a:xfrm>
            <a:off x="494870" y="6117788"/>
            <a:ext cx="5018033" cy="369332"/>
          </a:xfrm>
          <a:prstGeom prst="rect">
            <a:avLst/>
          </a:prstGeom>
          <a:noFill/>
        </p:spPr>
        <p:txBody>
          <a:bodyPr wrap="square" rtlCol="0">
            <a:spAutoFit/>
          </a:bodyPr>
          <a:lstStyle/>
          <a:p>
            <a:r>
              <a:rPr lang="en-US" b="1" dirty="0">
                <a:solidFill>
                  <a:schemeClr val="tx2"/>
                </a:solidFill>
                <a:latin typeface="Arial Bold"/>
                <a:cs typeface="Arial" panose="020B0604020202020204" pitchFamily="34" charset="0"/>
              </a:rPr>
              <a:t>healthpartners.com/</a:t>
            </a:r>
            <a:r>
              <a:rPr lang="en-US" b="1" dirty="0">
                <a:solidFill>
                  <a:schemeClr val="accent5"/>
                </a:solidFill>
                <a:latin typeface="Arial Bold"/>
                <a:cs typeface="Arial" panose="020B0604020202020204" pitchFamily="34" charset="0"/>
              </a:rPr>
              <a:t>achieve</a:t>
            </a:r>
          </a:p>
        </p:txBody>
      </p:sp>
      <p:sp>
        <p:nvSpPr>
          <p:cNvPr id="46" name="Rectangle 45">
            <a:extLst>
              <a:ext uri="{FF2B5EF4-FFF2-40B4-BE49-F238E27FC236}">
                <a16:creationId xmlns:a16="http://schemas.microsoft.com/office/drawing/2014/main" id="{800C0B96-7E5B-CD45-B2FA-2EE926BB660A}"/>
              </a:ext>
            </a:extLst>
          </p:cNvPr>
          <p:cNvSpPr/>
          <p:nvPr/>
        </p:nvSpPr>
        <p:spPr>
          <a:xfrm rot="16200000">
            <a:off x="178579" y="6277808"/>
            <a:ext cx="365760" cy="457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TextBox 46">
            <a:extLst>
              <a:ext uri="{FF2B5EF4-FFF2-40B4-BE49-F238E27FC236}">
                <a16:creationId xmlns:a16="http://schemas.microsoft.com/office/drawing/2014/main" id="{E4B305B0-9A27-9444-81D9-97507373DE2D}"/>
              </a:ext>
            </a:extLst>
          </p:cNvPr>
          <p:cNvSpPr txBox="1"/>
          <p:nvPr/>
        </p:nvSpPr>
        <p:spPr>
          <a:xfrm>
            <a:off x="281137" y="1491910"/>
            <a:ext cx="7333866" cy="369332"/>
          </a:xfrm>
          <a:prstGeom prst="rect">
            <a:avLst/>
          </a:prstGeom>
          <a:noFill/>
        </p:spPr>
        <p:txBody>
          <a:bodyPr wrap="square" rtlCol="0" anchor="t">
            <a:spAutoFit/>
          </a:bodyPr>
          <a:lstStyle/>
          <a:p>
            <a:r>
              <a:rPr lang="en-US" dirty="0">
                <a:latin typeface="Arial Regular"/>
              </a:rPr>
              <a:t>Higher quality care at a lower cost.</a:t>
            </a:r>
          </a:p>
        </p:txBody>
      </p:sp>
      <p:sp>
        <p:nvSpPr>
          <p:cNvPr id="4" name="Rectangle 3"/>
          <p:cNvSpPr/>
          <p:nvPr/>
        </p:nvSpPr>
        <p:spPr>
          <a:xfrm>
            <a:off x="4919311" y="4443178"/>
            <a:ext cx="2061478" cy="1057027"/>
          </a:xfrm>
          <a:custGeom>
            <a:avLst/>
            <a:gdLst>
              <a:gd name="connsiteX0" fmla="*/ 0 w 1317544"/>
              <a:gd name="connsiteY0" fmla="*/ 0 h 675573"/>
              <a:gd name="connsiteX1" fmla="*/ 1317544 w 1317544"/>
              <a:gd name="connsiteY1" fmla="*/ 0 h 675573"/>
              <a:gd name="connsiteX2" fmla="*/ 1317544 w 1317544"/>
              <a:gd name="connsiteY2" fmla="*/ 675573 h 675573"/>
              <a:gd name="connsiteX3" fmla="*/ 0 w 1317544"/>
              <a:gd name="connsiteY3" fmla="*/ 675573 h 675573"/>
              <a:gd name="connsiteX4" fmla="*/ 0 w 1317544"/>
              <a:gd name="connsiteY4" fmla="*/ 0 h 675573"/>
              <a:gd name="connsiteX0" fmla="*/ 0 w 1317544"/>
              <a:gd name="connsiteY0" fmla="*/ 0 h 675573"/>
              <a:gd name="connsiteX1" fmla="*/ 1317544 w 1317544"/>
              <a:gd name="connsiteY1" fmla="*/ 0 h 675573"/>
              <a:gd name="connsiteX2" fmla="*/ 1317544 w 1317544"/>
              <a:gd name="connsiteY2" fmla="*/ 675573 h 675573"/>
              <a:gd name="connsiteX3" fmla="*/ 39756 w 1317544"/>
              <a:gd name="connsiteY3" fmla="*/ 605999 h 675573"/>
              <a:gd name="connsiteX4" fmla="*/ 0 w 1317544"/>
              <a:gd name="connsiteY4" fmla="*/ 0 h 675573"/>
              <a:gd name="connsiteX0" fmla="*/ 0 w 1317544"/>
              <a:gd name="connsiteY0" fmla="*/ 0 h 675573"/>
              <a:gd name="connsiteX1" fmla="*/ 1317544 w 1317544"/>
              <a:gd name="connsiteY1" fmla="*/ 0 h 675573"/>
              <a:gd name="connsiteX2" fmla="*/ 1317544 w 1317544"/>
              <a:gd name="connsiteY2" fmla="*/ 675573 h 675573"/>
              <a:gd name="connsiteX3" fmla="*/ 79513 w 1317544"/>
              <a:gd name="connsiteY3" fmla="*/ 655695 h 675573"/>
              <a:gd name="connsiteX4" fmla="*/ 0 w 1317544"/>
              <a:gd name="connsiteY4" fmla="*/ 0 h 675573"/>
              <a:gd name="connsiteX0" fmla="*/ 0 w 1317544"/>
              <a:gd name="connsiteY0" fmla="*/ 0 h 675573"/>
              <a:gd name="connsiteX1" fmla="*/ 1317544 w 1317544"/>
              <a:gd name="connsiteY1" fmla="*/ 0 h 675573"/>
              <a:gd name="connsiteX2" fmla="*/ 1317544 w 1317544"/>
              <a:gd name="connsiteY2" fmla="*/ 675573 h 675573"/>
              <a:gd name="connsiteX3" fmla="*/ 79513 w 1317544"/>
              <a:gd name="connsiteY3" fmla="*/ 655695 h 675573"/>
              <a:gd name="connsiteX4" fmla="*/ 0 w 1317544"/>
              <a:gd name="connsiteY4" fmla="*/ 0 h 6755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7544" h="675573">
                <a:moveTo>
                  <a:pt x="0" y="0"/>
                </a:moveTo>
                <a:lnTo>
                  <a:pt x="1317544" y="0"/>
                </a:lnTo>
                <a:lnTo>
                  <a:pt x="1317544" y="675573"/>
                </a:lnTo>
                <a:lnTo>
                  <a:pt x="79513" y="655695"/>
                </a:lnTo>
                <a:cubicBezTo>
                  <a:pt x="13253" y="486825"/>
                  <a:pt x="26504" y="218565"/>
                  <a:pt x="0" y="0"/>
                </a:cubicBez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14EEE563-D827-464C-B16A-80F9F1E242A2}"/>
              </a:ext>
            </a:extLst>
          </p:cNvPr>
          <p:cNvGrpSpPr/>
          <p:nvPr/>
        </p:nvGrpSpPr>
        <p:grpSpPr>
          <a:xfrm>
            <a:off x="4815834" y="1755649"/>
            <a:ext cx="4512418" cy="4489274"/>
            <a:chOff x="11932861" y="1461143"/>
            <a:chExt cx="4981915" cy="4956365"/>
          </a:xfrm>
        </p:grpSpPr>
        <p:pic>
          <p:nvPicPr>
            <p:cNvPr id="24" name="Picture 23">
              <a:extLst>
                <a:ext uri="{FF2B5EF4-FFF2-40B4-BE49-F238E27FC236}">
                  <a16:creationId xmlns:a16="http://schemas.microsoft.com/office/drawing/2014/main" id="{5B4018CB-0310-4740-9A41-6F31FE4C3A48}"/>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9852" t="-20788" r="-5636" b="-22912"/>
            <a:stretch/>
          </p:blipFill>
          <p:spPr>
            <a:xfrm>
              <a:off x="11932861" y="1461143"/>
              <a:ext cx="4981915" cy="4956365"/>
            </a:xfrm>
            <a:prstGeom prst="ellipse">
              <a:avLst/>
            </a:prstGeom>
          </p:spPr>
        </p:pic>
        <p:sp>
          <p:nvSpPr>
            <p:cNvPr id="7" name="Rectangle 6">
              <a:extLst>
                <a:ext uri="{FF2B5EF4-FFF2-40B4-BE49-F238E27FC236}">
                  <a16:creationId xmlns:a16="http://schemas.microsoft.com/office/drawing/2014/main" id="{BBF05F5D-6F46-CF4E-94CF-B54B0BF683C7}"/>
                </a:ext>
              </a:extLst>
            </p:cNvPr>
            <p:cNvSpPr/>
            <p:nvPr/>
          </p:nvSpPr>
          <p:spPr>
            <a:xfrm>
              <a:off x="12362688" y="4443178"/>
              <a:ext cx="1950719" cy="11773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Freeform 19">
            <a:extLst>
              <a:ext uri="{FF2B5EF4-FFF2-40B4-BE49-F238E27FC236}">
                <a16:creationId xmlns:a16="http://schemas.microsoft.com/office/drawing/2014/main" id="{4A5280E0-094B-6C4E-BE0C-A0D646F00C27}"/>
              </a:ext>
            </a:extLst>
          </p:cNvPr>
          <p:cNvSpPr/>
          <p:nvPr/>
        </p:nvSpPr>
        <p:spPr>
          <a:xfrm rot="2391283">
            <a:off x="4255535" y="2258911"/>
            <a:ext cx="7627296" cy="5122948"/>
          </a:xfrm>
          <a:custGeom>
            <a:avLst/>
            <a:gdLst>
              <a:gd name="connsiteX0" fmla="*/ 2586394 w 7701501"/>
              <a:gd name="connsiteY0" fmla="*/ 480589 h 5172790"/>
              <a:gd name="connsiteX1" fmla="*/ 480589 w 7701501"/>
              <a:gd name="connsiteY1" fmla="*/ 2586394 h 5172790"/>
              <a:gd name="connsiteX2" fmla="*/ 2586394 w 7701501"/>
              <a:gd name="connsiteY2" fmla="*/ 4692199 h 5172790"/>
              <a:gd name="connsiteX3" fmla="*/ 4692199 w 7701501"/>
              <a:gd name="connsiteY3" fmla="*/ 2586394 h 5172790"/>
              <a:gd name="connsiteX4" fmla="*/ 2586394 w 7701501"/>
              <a:gd name="connsiteY4" fmla="*/ 480589 h 5172790"/>
              <a:gd name="connsiteX5" fmla="*/ 2586395 w 7701501"/>
              <a:gd name="connsiteY5" fmla="*/ 0 h 5172790"/>
              <a:gd name="connsiteX6" fmla="*/ 5159437 w 7701501"/>
              <a:gd name="connsiteY6" fmla="*/ 2321951 h 5172790"/>
              <a:gd name="connsiteX7" fmla="*/ 5161532 w 7701501"/>
              <a:gd name="connsiteY7" fmla="*/ 2363439 h 5172790"/>
              <a:gd name="connsiteX8" fmla="*/ 7701501 w 7701501"/>
              <a:gd name="connsiteY8" fmla="*/ 2363439 h 5172790"/>
              <a:gd name="connsiteX9" fmla="*/ 7701501 w 7701501"/>
              <a:gd name="connsiteY9" fmla="*/ 2809351 h 5172790"/>
              <a:gd name="connsiteX10" fmla="*/ 5161532 w 7701501"/>
              <a:gd name="connsiteY10" fmla="*/ 2809351 h 5172790"/>
              <a:gd name="connsiteX11" fmla="*/ 5159437 w 7701501"/>
              <a:gd name="connsiteY11" fmla="*/ 2850839 h 5172790"/>
              <a:gd name="connsiteX12" fmla="*/ 2586395 w 7701501"/>
              <a:gd name="connsiteY12" fmla="*/ 5172790 h 5172790"/>
              <a:gd name="connsiteX13" fmla="*/ 0 w 7701501"/>
              <a:gd name="connsiteY13" fmla="*/ 2586395 h 5172790"/>
              <a:gd name="connsiteX14" fmla="*/ 2586395 w 7701501"/>
              <a:gd name="connsiteY14" fmla="*/ 0 h 5172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701501" h="5172790">
                <a:moveTo>
                  <a:pt x="2586394" y="480589"/>
                </a:moveTo>
                <a:cubicBezTo>
                  <a:pt x="1423390" y="480589"/>
                  <a:pt x="480589" y="1423390"/>
                  <a:pt x="480589" y="2586394"/>
                </a:cubicBezTo>
                <a:cubicBezTo>
                  <a:pt x="480589" y="3749398"/>
                  <a:pt x="1423390" y="4692199"/>
                  <a:pt x="2586394" y="4692199"/>
                </a:cubicBezTo>
                <a:cubicBezTo>
                  <a:pt x="3749398" y="4692199"/>
                  <a:pt x="4692199" y="3749398"/>
                  <a:pt x="4692199" y="2586394"/>
                </a:cubicBezTo>
                <a:cubicBezTo>
                  <a:pt x="4692199" y="1423390"/>
                  <a:pt x="3749398" y="480589"/>
                  <a:pt x="2586394" y="480589"/>
                </a:cubicBezTo>
                <a:close/>
                <a:moveTo>
                  <a:pt x="2586395" y="0"/>
                </a:moveTo>
                <a:cubicBezTo>
                  <a:pt x="3925545" y="0"/>
                  <a:pt x="5026988" y="1017745"/>
                  <a:pt x="5159437" y="2321951"/>
                </a:cubicBezTo>
                <a:lnTo>
                  <a:pt x="5161532" y="2363439"/>
                </a:lnTo>
                <a:lnTo>
                  <a:pt x="7701501" y="2363439"/>
                </a:lnTo>
                <a:lnTo>
                  <a:pt x="7701501" y="2809351"/>
                </a:lnTo>
                <a:lnTo>
                  <a:pt x="5161532" y="2809351"/>
                </a:lnTo>
                <a:lnTo>
                  <a:pt x="5159437" y="2850839"/>
                </a:lnTo>
                <a:cubicBezTo>
                  <a:pt x="5026988" y="4155045"/>
                  <a:pt x="3925545" y="5172790"/>
                  <a:pt x="2586395" y="5172790"/>
                </a:cubicBezTo>
                <a:cubicBezTo>
                  <a:pt x="1157968" y="5172790"/>
                  <a:pt x="0" y="4014822"/>
                  <a:pt x="0" y="2586395"/>
                </a:cubicBezTo>
                <a:cubicBezTo>
                  <a:pt x="0" y="1157968"/>
                  <a:pt x="1157968" y="0"/>
                  <a:pt x="2586395" y="0"/>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1092512135"/>
      </p:ext>
    </p:extLst>
  </p:cSld>
  <p:clrMapOvr>
    <a:masterClrMapping/>
  </p:clrMapOvr>
  <mc:AlternateContent xmlns:mc="http://schemas.openxmlformats.org/markup-compatibility/2006" xmlns:p14="http://schemas.microsoft.com/office/powerpoint/2010/main">
    <mc:Choice Requires="p14">
      <p:transition p14:dur="250" advTm="90486">
        <p:fade/>
      </p:transition>
    </mc:Choice>
    <mc:Fallback xmlns="">
      <p:transition advTm="9048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Smart Plan’s – High Value Network</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56503633"/>
      </p:ext>
    </p:extLst>
  </p:cSld>
  <p:clrMapOvr>
    <a:masterClrMapping/>
  </p:clrMapOvr>
  <mc:AlternateContent xmlns:mc="http://schemas.openxmlformats.org/markup-compatibility/2006" xmlns:p14="http://schemas.microsoft.com/office/powerpoint/2010/main">
    <mc:Choice Requires="p14">
      <p:transition p14:dur="250" advTm="23887">
        <p:fade/>
      </p:transition>
    </mc:Choice>
    <mc:Fallback xmlns="">
      <p:transition advTm="2388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Save on surgery</a:t>
            </a:r>
          </a:p>
        </p:txBody>
      </p:sp>
      <p:grpSp>
        <p:nvGrpSpPr>
          <p:cNvPr id="2" name="Group 1">
            <a:extLst>
              <a:ext uri="{FF2B5EF4-FFF2-40B4-BE49-F238E27FC236}">
                <a16:creationId xmlns:a16="http://schemas.microsoft.com/office/drawing/2014/main" id="{1F8B254E-9ED2-AB43-807B-5ECB1C79008A}"/>
              </a:ext>
            </a:extLst>
          </p:cNvPr>
          <p:cNvGrpSpPr/>
          <p:nvPr/>
        </p:nvGrpSpPr>
        <p:grpSpPr>
          <a:xfrm>
            <a:off x="2019300" y="2790577"/>
            <a:ext cx="4218719" cy="850656"/>
            <a:chOff x="2019300" y="2790577"/>
            <a:chExt cx="4218719" cy="850656"/>
          </a:xfrm>
        </p:grpSpPr>
        <p:sp>
          <p:nvSpPr>
            <p:cNvPr id="18" name="Rectangle 17">
              <a:extLst>
                <a:ext uri="{FF2B5EF4-FFF2-40B4-BE49-F238E27FC236}">
                  <a16:creationId xmlns:a16="http://schemas.microsoft.com/office/drawing/2014/main" id="{D4EDC437-0F6D-C44D-BB35-5B7779ED266E}"/>
                </a:ext>
              </a:extLst>
            </p:cNvPr>
            <p:cNvSpPr/>
            <p:nvPr/>
          </p:nvSpPr>
          <p:spPr>
            <a:xfrm>
              <a:off x="2019300" y="2982802"/>
              <a:ext cx="4218719" cy="461665"/>
            </a:xfrm>
            <a:prstGeom prst="rect">
              <a:avLst/>
            </a:prstGeom>
          </p:spPr>
          <p:txBody>
            <a:bodyPr wrap="square">
              <a:spAutoFit/>
            </a:bodyPr>
            <a:lstStyle/>
            <a:p>
              <a:r>
                <a:rPr lang="en-US" sz="2400" b="1" dirty="0">
                  <a:solidFill>
                    <a:srgbClr val="00402F"/>
                  </a:solidFill>
                  <a:latin typeface="Arial Bold"/>
                  <a:cs typeface="Arial" panose="020B0604020202020204" pitchFamily="34" charset="0"/>
                </a:rPr>
                <a:t>Use a top-value facility</a:t>
              </a:r>
              <a:endParaRPr lang="en-US" sz="1200" b="1" dirty="0">
                <a:solidFill>
                  <a:srgbClr val="00402F"/>
                </a:solidFill>
                <a:latin typeface="Arial Bold"/>
                <a:cs typeface="Arial" panose="020B0604020202020204" pitchFamily="34" charset="0"/>
              </a:endParaRPr>
            </a:p>
          </p:txBody>
        </p:sp>
        <p:sp>
          <p:nvSpPr>
            <p:cNvPr id="19" name="Freeform 18">
              <a:extLst>
                <a:ext uri="{FF2B5EF4-FFF2-40B4-BE49-F238E27FC236}">
                  <a16:creationId xmlns:a16="http://schemas.microsoft.com/office/drawing/2014/main" id="{3D9ECA77-4D98-D147-B3A5-01C8BF579A91}"/>
                </a:ext>
              </a:extLst>
            </p:cNvPr>
            <p:cNvSpPr/>
            <p:nvPr/>
          </p:nvSpPr>
          <p:spPr>
            <a:xfrm rot="18900000">
              <a:off x="4764809" y="2790577"/>
              <a:ext cx="850656" cy="850656"/>
            </a:xfrm>
            <a:custGeom>
              <a:avLst/>
              <a:gdLst>
                <a:gd name="connsiteX0" fmla="*/ 2266012 w 2266012"/>
                <a:gd name="connsiteY0" fmla="*/ 0 h 2266012"/>
                <a:gd name="connsiteX1" fmla="*/ 2266012 w 2266012"/>
                <a:gd name="connsiteY1" fmla="*/ 1293092 h 2266012"/>
                <a:gd name="connsiteX2" fmla="*/ 2266012 w 2266012"/>
                <a:gd name="connsiteY2" fmla="*/ 2266012 h 2266012"/>
                <a:gd name="connsiteX3" fmla="*/ 1293092 w 2266012"/>
                <a:gd name="connsiteY3" fmla="*/ 2266012 h 2266012"/>
                <a:gd name="connsiteX4" fmla="*/ 0 w 2266012"/>
                <a:gd name="connsiteY4" fmla="*/ 2266012 h 2266012"/>
                <a:gd name="connsiteX5" fmla="*/ 0 w 2266012"/>
                <a:gd name="connsiteY5" fmla="*/ 1293092 h 2266012"/>
                <a:gd name="connsiteX6" fmla="*/ 1293092 w 2266012"/>
                <a:gd name="connsiteY6" fmla="*/ 1293092 h 2266012"/>
                <a:gd name="connsiteX7" fmla="*/ 1293092 w 2266012"/>
                <a:gd name="connsiteY7" fmla="*/ 0 h 226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6012" h="2266012">
                  <a:moveTo>
                    <a:pt x="2266012" y="0"/>
                  </a:moveTo>
                  <a:lnTo>
                    <a:pt x="2266012" y="1293092"/>
                  </a:lnTo>
                  <a:lnTo>
                    <a:pt x="2266012" y="2266012"/>
                  </a:lnTo>
                  <a:lnTo>
                    <a:pt x="1293092" y="2266012"/>
                  </a:lnTo>
                  <a:lnTo>
                    <a:pt x="0" y="2266012"/>
                  </a:lnTo>
                  <a:lnTo>
                    <a:pt x="0" y="1293092"/>
                  </a:lnTo>
                  <a:lnTo>
                    <a:pt x="1293092" y="1293092"/>
                  </a:lnTo>
                  <a:lnTo>
                    <a:pt x="1293092" y="0"/>
                  </a:lnTo>
                  <a:close/>
                </a:path>
              </a:pathLst>
            </a:cu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402F"/>
                </a:solidFill>
              </a:endParaRPr>
            </a:p>
          </p:txBody>
        </p:sp>
      </p:grpSp>
      <p:grpSp>
        <p:nvGrpSpPr>
          <p:cNvPr id="3" name="Group 2">
            <a:extLst>
              <a:ext uri="{FF2B5EF4-FFF2-40B4-BE49-F238E27FC236}">
                <a16:creationId xmlns:a16="http://schemas.microsoft.com/office/drawing/2014/main" id="{F847DFC4-E7B8-0F4C-A1EC-336E0390F52A}"/>
              </a:ext>
            </a:extLst>
          </p:cNvPr>
          <p:cNvGrpSpPr/>
          <p:nvPr/>
        </p:nvGrpSpPr>
        <p:grpSpPr>
          <a:xfrm>
            <a:off x="6555680" y="2790577"/>
            <a:ext cx="2532532" cy="850656"/>
            <a:chOff x="6555680" y="2790577"/>
            <a:chExt cx="2532532" cy="850656"/>
          </a:xfrm>
        </p:grpSpPr>
        <p:sp>
          <p:nvSpPr>
            <p:cNvPr id="20" name="Rectangle 19">
              <a:extLst>
                <a:ext uri="{FF2B5EF4-FFF2-40B4-BE49-F238E27FC236}">
                  <a16:creationId xmlns:a16="http://schemas.microsoft.com/office/drawing/2014/main" id="{193762B8-73B3-8D4C-8F08-5770A7B85AF4}"/>
                </a:ext>
              </a:extLst>
            </p:cNvPr>
            <p:cNvSpPr/>
            <p:nvPr/>
          </p:nvSpPr>
          <p:spPr>
            <a:xfrm>
              <a:off x="6555680" y="2982802"/>
              <a:ext cx="2532532" cy="461665"/>
            </a:xfrm>
            <a:prstGeom prst="rect">
              <a:avLst/>
            </a:prstGeom>
          </p:spPr>
          <p:txBody>
            <a:bodyPr wrap="square">
              <a:spAutoFit/>
            </a:bodyPr>
            <a:lstStyle/>
            <a:p>
              <a:r>
                <a:rPr lang="en-US" sz="2400" b="1" dirty="0">
                  <a:solidFill>
                    <a:srgbClr val="00402F"/>
                  </a:solidFill>
                  <a:latin typeface="Arial Bold"/>
                  <a:cs typeface="Arial" panose="020B0604020202020204" pitchFamily="34" charset="0"/>
                </a:rPr>
                <a:t>0% coinsurance</a:t>
              </a:r>
              <a:endParaRPr lang="en-US" sz="1200" b="1" dirty="0">
                <a:solidFill>
                  <a:srgbClr val="00402F"/>
                </a:solidFill>
                <a:latin typeface="Arial Bold"/>
                <a:cs typeface="Arial" panose="020B0604020202020204" pitchFamily="34" charset="0"/>
              </a:endParaRPr>
            </a:p>
          </p:txBody>
        </p:sp>
        <p:sp>
          <p:nvSpPr>
            <p:cNvPr id="21" name="Freeform 20">
              <a:extLst>
                <a:ext uri="{FF2B5EF4-FFF2-40B4-BE49-F238E27FC236}">
                  <a16:creationId xmlns:a16="http://schemas.microsoft.com/office/drawing/2014/main" id="{CE82F7D1-B9A9-D545-8B1B-3CC9C1E0D7B6}"/>
                </a:ext>
              </a:extLst>
            </p:cNvPr>
            <p:cNvSpPr/>
            <p:nvPr/>
          </p:nvSpPr>
          <p:spPr>
            <a:xfrm rot="18900000">
              <a:off x="8109259" y="2790577"/>
              <a:ext cx="850656" cy="850656"/>
            </a:xfrm>
            <a:custGeom>
              <a:avLst/>
              <a:gdLst>
                <a:gd name="connsiteX0" fmla="*/ 2266012 w 2266012"/>
                <a:gd name="connsiteY0" fmla="*/ 0 h 2266012"/>
                <a:gd name="connsiteX1" fmla="*/ 2266012 w 2266012"/>
                <a:gd name="connsiteY1" fmla="*/ 1293092 h 2266012"/>
                <a:gd name="connsiteX2" fmla="*/ 2266012 w 2266012"/>
                <a:gd name="connsiteY2" fmla="*/ 2266012 h 2266012"/>
                <a:gd name="connsiteX3" fmla="*/ 1293092 w 2266012"/>
                <a:gd name="connsiteY3" fmla="*/ 2266012 h 2266012"/>
                <a:gd name="connsiteX4" fmla="*/ 0 w 2266012"/>
                <a:gd name="connsiteY4" fmla="*/ 2266012 h 2266012"/>
                <a:gd name="connsiteX5" fmla="*/ 0 w 2266012"/>
                <a:gd name="connsiteY5" fmla="*/ 1293092 h 2266012"/>
                <a:gd name="connsiteX6" fmla="*/ 1293092 w 2266012"/>
                <a:gd name="connsiteY6" fmla="*/ 1293092 h 2266012"/>
                <a:gd name="connsiteX7" fmla="*/ 1293092 w 2266012"/>
                <a:gd name="connsiteY7" fmla="*/ 0 h 226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6012" h="2266012">
                  <a:moveTo>
                    <a:pt x="2266012" y="0"/>
                  </a:moveTo>
                  <a:lnTo>
                    <a:pt x="2266012" y="1293092"/>
                  </a:lnTo>
                  <a:lnTo>
                    <a:pt x="2266012" y="2266012"/>
                  </a:lnTo>
                  <a:lnTo>
                    <a:pt x="1293092" y="2266012"/>
                  </a:lnTo>
                  <a:lnTo>
                    <a:pt x="0" y="2266012"/>
                  </a:lnTo>
                  <a:lnTo>
                    <a:pt x="0" y="1293092"/>
                  </a:lnTo>
                  <a:lnTo>
                    <a:pt x="1293092" y="1293092"/>
                  </a:lnTo>
                  <a:lnTo>
                    <a:pt x="1293092" y="0"/>
                  </a:lnTo>
                  <a:close/>
                </a:path>
              </a:pathLst>
            </a:cu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402F"/>
                </a:solidFill>
              </a:endParaRPr>
            </a:p>
          </p:txBody>
        </p:sp>
      </p:grpSp>
      <p:sp>
        <p:nvSpPr>
          <p:cNvPr id="22" name="TextBox 21">
            <a:extLst>
              <a:ext uri="{FF2B5EF4-FFF2-40B4-BE49-F238E27FC236}">
                <a16:creationId xmlns:a16="http://schemas.microsoft.com/office/drawing/2014/main" id="{5D295C72-2DF2-7645-890D-9663C565AFEB}"/>
              </a:ext>
            </a:extLst>
          </p:cNvPr>
          <p:cNvSpPr txBox="1"/>
          <p:nvPr/>
        </p:nvSpPr>
        <p:spPr>
          <a:xfrm>
            <a:off x="281137" y="1491910"/>
            <a:ext cx="9017846" cy="369332"/>
          </a:xfrm>
          <a:prstGeom prst="rect">
            <a:avLst/>
          </a:prstGeom>
          <a:noFill/>
        </p:spPr>
        <p:txBody>
          <a:bodyPr wrap="square" rtlCol="0" anchor="t">
            <a:spAutoFit/>
          </a:bodyPr>
          <a:lstStyle/>
          <a:p>
            <a:r>
              <a:rPr lang="en-US" dirty="0">
                <a:latin typeface="Arial Regular"/>
              </a:rPr>
              <a:t>Top Value locations provide the highest quality care at the best possible price.</a:t>
            </a:r>
          </a:p>
        </p:txBody>
      </p:sp>
      <p:grpSp>
        <p:nvGrpSpPr>
          <p:cNvPr id="5" name="Group 4">
            <a:extLst>
              <a:ext uri="{FF2B5EF4-FFF2-40B4-BE49-F238E27FC236}">
                <a16:creationId xmlns:a16="http://schemas.microsoft.com/office/drawing/2014/main" id="{CDD14CFD-3253-954D-8DB5-88CF46062E8D}"/>
              </a:ext>
            </a:extLst>
          </p:cNvPr>
          <p:cNvGrpSpPr/>
          <p:nvPr/>
        </p:nvGrpSpPr>
        <p:grpSpPr>
          <a:xfrm>
            <a:off x="1390650" y="4352678"/>
            <a:ext cx="4224815" cy="850656"/>
            <a:chOff x="1390650" y="4352678"/>
            <a:chExt cx="4224815" cy="850656"/>
          </a:xfrm>
        </p:grpSpPr>
        <p:sp>
          <p:nvSpPr>
            <p:cNvPr id="23" name="Rectangle 22">
              <a:extLst>
                <a:ext uri="{FF2B5EF4-FFF2-40B4-BE49-F238E27FC236}">
                  <a16:creationId xmlns:a16="http://schemas.microsoft.com/office/drawing/2014/main" id="{45D20A60-F22D-2E49-BCDE-A519ECC33B55}"/>
                </a:ext>
              </a:extLst>
            </p:cNvPr>
            <p:cNvSpPr/>
            <p:nvPr/>
          </p:nvSpPr>
          <p:spPr>
            <a:xfrm>
              <a:off x="1390650" y="4544903"/>
              <a:ext cx="4218719" cy="461665"/>
            </a:xfrm>
            <a:prstGeom prst="rect">
              <a:avLst/>
            </a:prstGeom>
          </p:spPr>
          <p:txBody>
            <a:bodyPr wrap="square">
              <a:spAutoFit/>
            </a:bodyPr>
            <a:lstStyle/>
            <a:p>
              <a:r>
                <a:rPr lang="en-US" sz="2400" b="1" dirty="0">
                  <a:solidFill>
                    <a:srgbClr val="00402F"/>
                  </a:solidFill>
                  <a:latin typeface="Arial Bold"/>
                  <a:cs typeface="Arial" panose="020B0604020202020204" pitchFamily="34" charset="0"/>
                </a:rPr>
                <a:t>Go to an in-network facility</a:t>
              </a:r>
              <a:endParaRPr lang="en-US" sz="1200" b="1" dirty="0">
                <a:solidFill>
                  <a:srgbClr val="00402F"/>
                </a:solidFill>
                <a:latin typeface="Arial Bold"/>
                <a:cs typeface="Arial" panose="020B0604020202020204" pitchFamily="34" charset="0"/>
              </a:endParaRPr>
            </a:p>
          </p:txBody>
        </p:sp>
        <p:sp>
          <p:nvSpPr>
            <p:cNvPr id="24" name="Freeform 23">
              <a:extLst>
                <a:ext uri="{FF2B5EF4-FFF2-40B4-BE49-F238E27FC236}">
                  <a16:creationId xmlns:a16="http://schemas.microsoft.com/office/drawing/2014/main" id="{3EFA7AEA-338C-7D45-9E5F-8D39FA36E647}"/>
                </a:ext>
              </a:extLst>
            </p:cNvPr>
            <p:cNvSpPr/>
            <p:nvPr/>
          </p:nvSpPr>
          <p:spPr>
            <a:xfrm rot="18900000">
              <a:off x="4764809" y="4352678"/>
              <a:ext cx="850656" cy="850656"/>
            </a:xfrm>
            <a:custGeom>
              <a:avLst/>
              <a:gdLst>
                <a:gd name="connsiteX0" fmla="*/ 2266012 w 2266012"/>
                <a:gd name="connsiteY0" fmla="*/ 0 h 2266012"/>
                <a:gd name="connsiteX1" fmla="*/ 2266012 w 2266012"/>
                <a:gd name="connsiteY1" fmla="*/ 1293092 h 2266012"/>
                <a:gd name="connsiteX2" fmla="*/ 2266012 w 2266012"/>
                <a:gd name="connsiteY2" fmla="*/ 2266012 h 2266012"/>
                <a:gd name="connsiteX3" fmla="*/ 1293092 w 2266012"/>
                <a:gd name="connsiteY3" fmla="*/ 2266012 h 2266012"/>
                <a:gd name="connsiteX4" fmla="*/ 0 w 2266012"/>
                <a:gd name="connsiteY4" fmla="*/ 2266012 h 2266012"/>
                <a:gd name="connsiteX5" fmla="*/ 0 w 2266012"/>
                <a:gd name="connsiteY5" fmla="*/ 1293092 h 2266012"/>
                <a:gd name="connsiteX6" fmla="*/ 1293092 w 2266012"/>
                <a:gd name="connsiteY6" fmla="*/ 1293092 h 2266012"/>
                <a:gd name="connsiteX7" fmla="*/ 1293092 w 2266012"/>
                <a:gd name="connsiteY7" fmla="*/ 0 h 226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6012" h="2266012">
                  <a:moveTo>
                    <a:pt x="2266012" y="0"/>
                  </a:moveTo>
                  <a:lnTo>
                    <a:pt x="2266012" y="1293092"/>
                  </a:lnTo>
                  <a:lnTo>
                    <a:pt x="2266012" y="2266012"/>
                  </a:lnTo>
                  <a:lnTo>
                    <a:pt x="1293092" y="2266012"/>
                  </a:lnTo>
                  <a:lnTo>
                    <a:pt x="0" y="2266012"/>
                  </a:lnTo>
                  <a:lnTo>
                    <a:pt x="0" y="1293092"/>
                  </a:lnTo>
                  <a:lnTo>
                    <a:pt x="1293092" y="1293092"/>
                  </a:lnTo>
                  <a:lnTo>
                    <a:pt x="1293092" y="0"/>
                  </a:lnTo>
                  <a:close/>
                </a:path>
              </a:pathLst>
            </a:cu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402F"/>
                </a:solidFill>
              </a:endParaRPr>
            </a:p>
          </p:txBody>
        </p:sp>
      </p:grpSp>
      <p:grpSp>
        <p:nvGrpSpPr>
          <p:cNvPr id="6" name="Group 5">
            <a:extLst>
              <a:ext uri="{FF2B5EF4-FFF2-40B4-BE49-F238E27FC236}">
                <a16:creationId xmlns:a16="http://schemas.microsoft.com/office/drawing/2014/main" id="{C1870CA5-8037-C342-BFA0-33D04F6B804E}"/>
              </a:ext>
            </a:extLst>
          </p:cNvPr>
          <p:cNvGrpSpPr/>
          <p:nvPr/>
        </p:nvGrpSpPr>
        <p:grpSpPr>
          <a:xfrm>
            <a:off x="6381750" y="4352678"/>
            <a:ext cx="2706462" cy="850656"/>
            <a:chOff x="6381750" y="4352678"/>
            <a:chExt cx="2706462" cy="850656"/>
          </a:xfrm>
        </p:grpSpPr>
        <p:sp>
          <p:nvSpPr>
            <p:cNvPr id="25" name="Rectangle 24">
              <a:extLst>
                <a:ext uri="{FF2B5EF4-FFF2-40B4-BE49-F238E27FC236}">
                  <a16:creationId xmlns:a16="http://schemas.microsoft.com/office/drawing/2014/main" id="{BB8390D6-05D2-1944-9489-9D4797815D35}"/>
                </a:ext>
              </a:extLst>
            </p:cNvPr>
            <p:cNvSpPr/>
            <p:nvPr/>
          </p:nvSpPr>
          <p:spPr>
            <a:xfrm>
              <a:off x="6381750" y="4544903"/>
              <a:ext cx="2706462" cy="461665"/>
            </a:xfrm>
            <a:prstGeom prst="rect">
              <a:avLst/>
            </a:prstGeom>
          </p:spPr>
          <p:txBody>
            <a:bodyPr wrap="square">
              <a:spAutoFit/>
            </a:bodyPr>
            <a:lstStyle/>
            <a:p>
              <a:r>
                <a:rPr lang="en-US" sz="2400" b="1" dirty="0">
                  <a:solidFill>
                    <a:srgbClr val="00402F"/>
                  </a:solidFill>
                  <a:latin typeface="Arial Bold"/>
                  <a:cs typeface="Arial" panose="020B0604020202020204" pitchFamily="34" charset="0"/>
                </a:rPr>
                <a:t>20% coinsurance</a:t>
              </a:r>
              <a:endParaRPr lang="en-US" sz="1200" b="1" dirty="0">
                <a:solidFill>
                  <a:srgbClr val="00402F"/>
                </a:solidFill>
                <a:latin typeface="Arial Bold"/>
                <a:cs typeface="Arial" panose="020B0604020202020204" pitchFamily="34" charset="0"/>
              </a:endParaRPr>
            </a:p>
          </p:txBody>
        </p:sp>
        <p:sp>
          <p:nvSpPr>
            <p:cNvPr id="26" name="Freeform 25">
              <a:extLst>
                <a:ext uri="{FF2B5EF4-FFF2-40B4-BE49-F238E27FC236}">
                  <a16:creationId xmlns:a16="http://schemas.microsoft.com/office/drawing/2014/main" id="{C46F8B57-291B-9D4B-B6DA-99BBF3A16E69}"/>
                </a:ext>
              </a:extLst>
            </p:cNvPr>
            <p:cNvSpPr/>
            <p:nvPr/>
          </p:nvSpPr>
          <p:spPr>
            <a:xfrm rot="18900000">
              <a:off x="8109259" y="4352678"/>
              <a:ext cx="850656" cy="850656"/>
            </a:xfrm>
            <a:custGeom>
              <a:avLst/>
              <a:gdLst>
                <a:gd name="connsiteX0" fmla="*/ 2266012 w 2266012"/>
                <a:gd name="connsiteY0" fmla="*/ 0 h 2266012"/>
                <a:gd name="connsiteX1" fmla="*/ 2266012 w 2266012"/>
                <a:gd name="connsiteY1" fmla="*/ 1293092 h 2266012"/>
                <a:gd name="connsiteX2" fmla="*/ 2266012 w 2266012"/>
                <a:gd name="connsiteY2" fmla="*/ 2266012 h 2266012"/>
                <a:gd name="connsiteX3" fmla="*/ 1293092 w 2266012"/>
                <a:gd name="connsiteY3" fmla="*/ 2266012 h 2266012"/>
                <a:gd name="connsiteX4" fmla="*/ 0 w 2266012"/>
                <a:gd name="connsiteY4" fmla="*/ 2266012 h 2266012"/>
                <a:gd name="connsiteX5" fmla="*/ 0 w 2266012"/>
                <a:gd name="connsiteY5" fmla="*/ 1293092 h 2266012"/>
                <a:gd name="connsiteX6" fmla="*/ 1293092 w 2266012"/>
                <a:gd name="connsiteY6" fmla="*/ 1293092 h 2266012"/>
                <a:gd name="connsiteX7" fmla="*/ 1293092 w 2266012"/>
                <a:gd name="connsiteY7" fmla="*/ 0 h 2266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66012" h="2266012">
                  <a:moveTo>
                    <a:pt x="2266012" y="0"/>
                  </a:moveTo>
                  <a:lnTo>
                    <a:pt x="2266012" y="1293092"/>
                  </a:lnTo>
                  <a:lnTo>
                    <a:pt x="2266012" y="2266012"/>
                  </a:lnTo>
                  <a:lnTo>
                    <a:pt x="1293092" y="2266012"/>
                  </a:lnTo>
                  <a:lnTo>
                    <a:pt x="0" y="2266012"/>
                  </a:lnTo>
                  <a:lnTo>
                    <a:pt x="0" y="1293092"/>
                  </a:lnTo>
                  <a:lnTo>
                    <a:pt x="1293092" y="1293092"/>
                  </a:lnTo>
                  <a:lnTo>
                    <a:pt x="1293092" y="0"/>
                  </a:lnTo>
                  <a:close/>
                </a:path>
              </a:pathLst>
            </a:custGeom>
            <a:solidFill>
              <a:schemeClr val="accent5">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rgbClr val="00402F"/>
                </a:solidFill>
              </a:endParaRPr>
            </a:p>
          </p:txBody>
        </p:sp>
      </p:grpSp>
      <p:sp>
        <p:nvSpPr>
          <p:cNvPr id="28" name="Rectangle 27">
            <a:extLst>
              <a:ext uri="{FF2B5EF4-FFF2-40B4-BE49-F238E27FC236}">
                <a16:creationId xmlns:a16="http://schemas.microsoft.com/office/drawing/2014/main" id="{D1F94C6D-1C24-AE42-A56F-248B865AD1B2}"/>
              </a:ext>
            </a:extLst>
          </p:cNvPr>
          <p:cNvSpPr/>
          <p:nvPr/>
        </p:nvSpPr>
        <p:spPr>
          <a:xfrm rot="16200000">
            <a:off x="178579" y="6277808"/>
            <a:ext cx="365760" cy="4572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TextBox 28">
            <a:extLst>
              <a:ext uri="{FF2B5EF4-FFF2-40B4-BE49-F238E27FC236}">
                <a16:creationId xmlns:a16="http://schemas.microsoft.com/office/drawing/2014/main" id="{292A752B-0748-A84E-83FD-18E506302235}"/>
              </a:ext>
            </a:extLst>
          </p:cNvPr>
          <p:cNvSpPr txBox="1"/>
          <p:nvPr/>
        </p:nvSpPr>
        <p:spPr>
          <a:xfrm>
            <a:off x="494870" y="6117788"/>
            <a:ext cx="7981865" cy="369332"/>
          </a:xfrm>
          <a:prstGeom prst="rect">
            <a:avLst/>
          </a:prstGeom>
          <a:noFill/>
        </p:spPr>
        <p:txBody>
          <a:bodyPr wrap="square" rtlCol="0">
            <a:spAutoFit/>
          </a:bodyPr>
          <a:lstStyle/>
          <a:p>
            <a:r>
              <a:rPr lang="en-US" dirty="0">
                <a:solidFill>
                  <a:schemeClr val="tx2"/>
                </a:solidFill>
                <a:latin typeface="Arial Regular"/>
                <a:cs typeface="Arial" panose="020B0604020202020204" pitchFamily="34" charset="0"/>
              </a:rPr>
              <a:t>Log on to </a:t>
            </a:r>
            <a:r>
              <a:rPr lang="en-US" b="1" dirty="0" err="1">
                <a:solidFill>
                  <a:schemeClr val="tx2"/>
                </a:solidFill>
                <a:latin typeface="Arial Regular"/>
                <a:cs typeface="Arial" panose="020B0604020202020204" pitchFamily="34" charset="0"/>
              </a:rPr>
              <a:t>healthpartners.com</a:t>
            </a:r>
            <a:r>
              <a:rPr lang="en-US" dirty="0">
                <a:solidFill>
                  <a:schemeClr val="tx2"/>
                </a:solidFill>
                <a:latin typeface="Arial Regular"/>
                <a:cs typeface="Arial" panose="020B0604020202020204" pitchFamily="34" charset="0"/>
              </a:rPr>
              <a:t> to find a facility. Look for the trophy symbol.</a:t>
            </a:r>
          </a:p>
        </p:txBody>
      </p:sp>
      <p:pic>
        <p:nvPicPr>
          <p:cNvPr id="12" name="Picture 11" descr="pixelTrophy_300dpi"/>
          <p:cNvPicPr/>
          <p:nvPr/>
        </p:nvPicPr>
        <p:blipFill>
          <a:blip r:embed="rId5" cstate="print">
            <a:extLst>
              <a:ext uri="{28A0092B-C50C-407E-A947-70E740481C1C}">
                <a14:useLocalDpi xmlns:a14="http://schemas.microsoft.com/office/drawing/2010/main"/>
              </a:ext>
            </a:extLst>
          </a:blip>
          <a:srcRect/>
          <a:stretch>
            <a:fillRect/>
          </a:stretch>
        </p:blipFill>
        <p:spPr bwMode="auto">
          <a:xfrm>
            <a:off x="8295101" y="6074897"/>
            <a:ext cx="363268" cy="409944"/>
          </a:xfrm>
          <a:prstGeom prst="rect">
            <a:avLst/>
          </a:prstGeom>
          <a:noFill/>
          <a:ln>
            <a:noFill/>
          </a:ln>
        </p:spPr>
      </p:pic>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34866188"/>
      </p:ext>
    </p:extLst>
  </p:cSld>
  <p:clrMapOvr>
    <a:masterClrMapping/>
  </p:clrMapOvr>
  <mc:AlternateContent xmlns:mc="http://schemas.openxmlformats.org/markup-compatibility/2006" xmlns:p14="http://schemas.microsoft.com/office/powerpoint/2010/main">
    <mc:Choice Requires="p14">
      <p:transition p14:dur="250" advTm="140673">
        <p:fade/>
      </p:transition>
    </mc:Choice>
    <mc:Fallback xmlns="">
      <p:transition advTm="14067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12" presetClass="entr" presetSubtype="8" fill="hold" nodeType="withEffect">
                                  <p:stCondLst>
                                    <p:cond delay="1000"/>
                                  </p:stCondLst>
                                  <p:childTnLst>
                                    <p:set>
                                      <p:cBhvr>
                                        <p:cTn id="8" dur="1" fill="hold">
                                          <p:stCondLst>
                                            <p:cond delay="0"/>
                                          </p:stCondLst>
                                        </p:cTn>
                                        <p:tgtEl>
                                          <p:spTgt spid="2"/>
                                        </p:tgtEl>
                                        <p:attrNameLst>
                                          <p:attrName>style.visibility</p:attrName>
                                        </p:attrNameLst>
                                      </p:cBhvr>
                                      <p:to>
                                        <p:strVal val="visible"/>
                                      </p:to>
                                    </p:set>
                                    <p:anim calcmode="lin" valueType="num">
                                      <p:cBhvr additive="base">
                                        <p:cTn id="9" dur="500"/>
                                        <p:tgtEl>
                                          <p:spTgt spid="2"/>
                                        </p:tgtEl>
                                        <p:attrNameLst>
                                          <p:attrName>ppt_x</p:attrName>
                                        </p:attrNameLst>
                                      </p:cBhvr>
                                      <p:tavLst>
                                        <p:tav tm="0">
                                          <p:val>
                                            <p:strVal val="#ppt_x-#ppt_w*1.125000"/>
                                          </p:val>
                                        </p:tav>
                                        <p:tav tm="100000">
                                          <p:val>
                                            <p:strVal val="#ppt_x"/>
                                          </p:val>
                                        </p:tav>
                                      </p:tavLst>
                                    </p:anim>
                                    <p:animEffect transition="in" filter="wipe(right)">
                                      <p:cBhvr>
                                        <p:cTn id="10" dur="500"/>
                                        <p:tgtEl>
                                          <p:spTgt spid="2"/>
                                        </p:tgtEl>
                                      </p:cBhvr>
                                    </p:animEffect>
                                  </p:childTnLst>
                                </p:cTn>
                              </p:par>
                            </p:childTnLst>
                          </p:cTn>
                        </p:par>
                        <p:par>
                          <p:cTn id="11" fill="hold">
                            <p:stCondLst>
                              <p:cond delay="1500"/>
                            </p:stCondLst>
                            <p:childTnLst>
                              <p:par>
                                <p:cTn id="12" presetID="12" presetClass="entr" presetSubtype="8" fill="hold" nodeType="afterEffect">
                                  <p:stCondLst>
                                    <p:cond delay="50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500"/>
                                        <p:tgtEl>
                                          <p:spTgt spid="3"/>
                                        </p:tgtEl>
                                        <p:attrNameLst>
                                          <p:attrName>ppt_x</p:attrName>
                                        </p:attrNameLst>
                                      </p:cBhvr>
                                      <p:tavLst>
                                        <p:tav tm="0">
                                          <p:val>
                                            <p:strVal val="#ppt_x-#ppt_w*1.125000"/>
                                          </p:val>
                                        </p:tav>
                                        <p:tav tm="100000">
                                          <p:val>
                                            <p:strVal val="#ppt_x"/>
                                          </p:val>
                                        </p:tav>
                                      </p:tavLst>
                                    </p:anim>
                                    <p:animEffect transition="in" filter="wipe(right)">
                                      <p:cBhvr>
                                        <p:cTn id="15" dur="500"/>
                                        <p:tgtEl>
                                          <p:spTgt spid="3"/>
                                        </p:tgtEl>
                                      </p:cBhvr>
                                    </p:animEffect>
                                  </p:childTnLst>
                                </p:cTn>
                              </p:par>
                            </p:childTnLst>
                          </p:cTn>
                        </p:par>
                        <p:par>
                          <p:cTn id="16" fill="hold">
                            <p:stCondLst>
                              <p:cond delay="2500"/>
                            </p:stCondLst>
                            <p:childTnLst>
                              <p:par>
                                <p:cTn id="17" presetID="12" presetClass="entr" presetSubtype="8" fill="hold" nodeType="afterEffect">
                                  <p:stCondLst>
                                    <p:cond delay="50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p:tgtEl>
                                          <p:spTgt spid="5"/>
                                        </p:tgtEl>
                                        <p:attrNameLst>
                                          <p:attrName>ppt_x</p:attrName>
                                        </p:attrNameLst>
                                      </p:cBhvr>
                                      <p:tavLst>
                                        <p:tav tm="0">
                                          <p:val>
                                            <p:strVal val="#ppt_x-#ppt_w*1.125000"/>
                                          </p:val>
                                        </p:tav>
                                        <p:tav tm="100000">
                                          <p:val>
                                            <p:strVal val="#ppt_x"/>
                                          </p:val>
                                        </p:tav>
                                      </p:tavLst>
                                    </p:anim>
                                    <p:animEffect transition="in" filter="wipe(right)">
                                      <p:cBhvr>
                                        <p:cTn id="20" dur="500"/>
                                        <p:tgtEl>
                                          <p:spTgt spid="5"/>
                                        </p:tgtEl>
                                      </p:cBhvr>
                                    </p:animEffect>
                                  </p:childTnLst>
                                </p:cTn>
                              </p:par>
                            </p:childTnLst>
                          </p:cTn>
                        </p:par>
                        <p:par>
                          <p:cTn id="21" fill="hold">
                            <p:stCondLst>
                              <p:cond delay="3500"/>
                            </p:stCondLst>
                            <p:childTnLst>
                              <p:par>
                                <p:cTn id="22" presetID="12" presetClass="entr" presetSubtype="8" fill="hold" nodeType="afterEffect">
                                  <p:stCondLst>
                                    <p:cond delay="50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p:tgtEl>
                                          <p:spTgt spid="6"/>
                                        </p:tgtEl>
                                        <p:attrNameLst>
                                          <p:attrName>ppt_x</p:attrName>
                                        </p:attrNameLst>
                                      </p:cBhvr>
                                      <p:tavLst>
                                        <p:tav tm="0">
                                          <p:val>
                                            <p:strVal val="#ppt_x-#ppt_w*1.125000"/>
                                          </p:val>
                                        </p:tav>
                                        <p:tav tm="100000">
                                          <p:val>
                                            <p:strVal val="#ppt_x"/>
                                          </p:val>
                                        </p:tav>
                                      </p:tavLst>
                                    </p:anim>
                                    <p:animEffect transition="in" filter="wipe(right)">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6" fill="hold" display="0">
                  <p:stCondLst>
                    <p:cond delay="indefinite"/>
                  </p:stCondLst>
                  <p:endCondLst>
                    <p:cond evt="onStopAudio" delay="0">
                      <p:tgtEl>
                        <p:sldTgt/>
                      </p:tgtEl>
                    </p:cond>
                  </p:endCondLst>
                </p:cTn>
                <p:tgtEl>
                  <p:spTgt spid="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ontent Placeholder 3"/>
          <p:cNvGraphicFramePr>
            <a:graphicFrameLocks/>
          </p:cNvGraphicFramePr>
          <p:nvPr>
            <p:extLst>
              <p:ext uri="{D42A27DB-BD31-4B8C-83A1-F6EECF244321}">
                <p14:modId xmlns:p14="http://schemas.microsoft.com/office/powerpoint/2010/main" val="1762460922"/>
              </p:ext>
            </p:extLst>
          </p:nvPr>
        </p:nvGraphicFramePr>
        <p:xfrm>
          <a:off x="371474" y="2208212"/>
          <a:ext cx="11449052" cy="3867912"/>
        </p:xfrm>
        <a:graphic>
          <a:graphicData uri="http://schemas.openxmlformats.org/drawingml/2006/table">
            <a:tbl>
              <a:tblPr/>
              <a:tblGrid>
                <a:gridCol w="3701070">
                  <a:extLst>
                    <a:ext uri="{9D8B030D-6E8A-4147-A177-3AD203B41FA5}">
                      <a16:colId xmlns:a16="http://schemas.microsoft.com/office/drawing/2014/main" val="20000"/>
                    </a:ext>
                  </a:extLst>
                </a:gridCol>
                <a:gridCol w="3874310">
                  <a:extLst>
                    <a:ext uri="{9D8B030D-6E8A-4147-A177-3AD203B41FA5}">
                      <a16:colId xmlns:a16="http://schemas.microsoft.com/office/drawing/2014/main" val="20001"/>
                    </a:ext>
                  </a:extLst>
                </a:gridCol>
                <a:gridCol w="3873672">
                  <a:extLst>
                    <a:ext uri="{9D8B030D-6E8A-4147-A177-3AD203B41FA5}">
                      <a16:colId xmlns:a16="http://schemas.microsoft.com/office/drawing/2014/main" val="20002"/>
                    </a:ext>
                  </a:extLst>
                </a:gridCol>
              </a:tblGrid>
              <a:tr h="438912">
                <a:tc>
                  <a:txBody>
                    <a:bodyPr/>
                    <a:lstStyle/>
                    <a:p>
                      <a:pPr marL="0" marR="0" lvl="0" indent="0" algn="ctr" defTabSz="914400" rtl="0" eaLnBrk="1" fontAlgn="base" latinLnBrk="0" hangingPunct="1">
                        <a:lnSpc>
                          <a:spcPct val="100000"/>
                        </a:lnSpc>
                        <a:spcBef>
                          <a:spcPct val="0"/>
                        </a:spcBef>
                        <a:spcAft>
                          <a:spcPct val="0"/>
                        </a:spcAft>
                        <a:buClr>
                          <a:srgbClr val="595959"/>
                        </a:buClr>
                        <a:buSzTx/>
                        <a:buFontTx/>
                        <a:buNone/>
                        <a:tabLst/>
                      </a:pPr>
                      <a:endParaRPr kumimoji="0" lang="en-US" sz="1800" b="1" i="0" u="none" strike="noStrike" cap="none" normalizeH="0" baseline="0" dirty="0">
                        <a:ln>
                          <a:noFill/>
                        </a:ln>
                        <a:solidFill>
                          <a:schemeClr val="tx1">
                            <a:lumMod val="75000"/>
                            <a:lumOff val="25000"/>
                          </a:schemeClr>
                        </a:solidFill>
                        <a:effectLst/>
                        <a:latin typeface="Arial Bold"/>
                        <a:ea typeface="Tahoma" pitchFamily="34" charset="0"/>
                        <a:cs typeface="Arial" panose="020B0604020202020204" pitchFamily="34" charset="0"/>
                        <a:sym typeface="Arial" charset="0"/>
                      </a:endParaRPr>
                    </a:p>
                  </a:txBody>
                  <a:tcPr marL="85058" marR="85058" marT="43331" marB="43331" anchor="ctr" horzOverflow="overflow">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402F"/>
                    </a:solidFill>
                  </a:tcPr>
                </a:tc>
                <a:tc>
                  <a:txBody>
                    <a:bodyPr/>
                    <a:lstStyle/>
                    <a:p>
                      <a:pPr marL="0" marR="0" lvl="0" indent="0" algn="ctr" defTabSz="914400" rtl="0" eaLnBrk="1" fontAlgn="base" latinLnBrk="0" hangingPunct="1">
                        <a:lnSpc>
                          <a:spcPct val="100000"/>
                        </a:lnSpc>
                        <a:spcBef>
                          <a:spcPct val="0"/>
                        </a:spcBef>
                        <a:spcAft>
                          <a:spcPct val="0"/>
                        </a:spcAft>
                        <a:buClr>
                          <a:srgbClr val="595959"/>
                        </a:buClr>
                        <a:buSzTx/>
                        <a:buFontTx/>
                        <a:buNone/>
                        <a:tabLst/>
                      </a:pPr>
                      <a:r>
                        <a:rPr kumimoji="0" lang="en-US" sz="1800" b="1" i="0" u="none" strike="noStrike" cap="none" normalizeH="0" baseline="0" dirty="0">
                          <a:ln>
                            <a:noFill/>
                          </a:ln>
                          <a:solidFill>
                            <a:schemeClr val="bg1"/>
                          </a:solidFill>
                          <a:effectLst/>
                          <a:latin typeface="Arial Bold"/>
                          <a:ea typeface="Tahoma" pitchFamily="34" charset="0"/>
                          <a:cs typeface="Arial" panose="020B0604020202020204" pitchFamily="34" charset="0"/>
                          <a:sym typeface="Arial" charset="0"/>
                        </a:rPr>
                        <a:t>At a Top Value facility</a:t>
                      </a:r>
                    </a:p>
                  </a:txBody>
                  <a:tcPr marL="85058" marR="85058" marT="43331" marB="4333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402F"/>
                    </a:solidFill>
                  </a:tcPr>
                </a:tc>
                <a:tc>
                  <a:txBody>
                    <a:bodyPr/>
                    <a:lstStyle/>
                    <a:p>
                      <a:pPr marL="0" marR="0" lvl="0" indent="0" algn="ctr" defTabSz="914400" rtl="0" eaLnBrk="1" fontAlgn="base" latinLnBrk="0" hangingPunct="1">
                        <a:lnSpc>
                          <a:spcPct val="100000"/>
                        </a:lnSpc>
                        <a:spcBef>
                          <a:spcPct val="0"/>
                        </a:spcBef>
                        <a:spcAft>
                          <a:spcPct val="0"/>
                        </a:spcAft>
                        <a:buClr>
                          <a:srgbClr val="595959"/>
                        </a:buClr>
                        <a:buSzTx/>
                        <a:buFontTx/>
                        <a:buNone/>
                        <a:tabLst/>
                      </a:pPr>
                      <a:r>
                        <a:rPr kumimoji="0" lang="en-US" sz="1800" b="1" i="0" u="none" strike="noStrike" cap="none" normalizeH="0" baseline="0" dirty="0">
                          <a:ln>
                            <a:noFill/>
                          </a:ln>
                          <a:solidFill>
                            <a:schemeClr val="bg1"/>
                          </a:solidFill>
                          <a:effectLst/>
                          <a:latin typeface="Arial Bold"/>
                          <a:ea typeface="Tahoma" pitchFamily="34" charset="0"/>
                          <a:cs typeface="Arial" panose="020B0604020202020204" pitchFamily="34" charset="0"/>
                          <a:sym typeface="Arial" charset="0"/>
                        </a:rPr>
                        <a:t>At a different facility</a:t>
                      </a:r>
                    </a:p>
                  </a:txBody>
                  <a:tcPr marL="85058" marR="85058" marT="43331" marB="43331" anchor="ctr" horzOverflow="overflow">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402F"/>
                    </a:solidFill>
                  </a:tcPr>
                </a:tc>
                <a:extLst>
                  <a:ext uri="{0D108BD9-81ED-4DB2-BD59-A6C34878D82A}">
                    <a16:rowId xmlns:a16="http://schemas.microsoft.com/office/drawing/2014/main" val="10000"/>
                  </a:ext>
                </a:extLst>
              </a:tr>
              <a:tr h="685800">
                <a:tc>
                  <a:txBody>
                    <a:bodyPr/>
                    <a:lstStyle/>
                    <a:p>
                      <a:pPr marL="0" marR="0" lvl="0" indent="0" algn="l" defTabSz="914400" rtl="0" eaLnBrk="1" fontAlgn="base" latinLnBrk="0" hangingPunct="1">
                        <a:lnSpc>
                          <a:spcPct val="100000"/>
                        </a:lnSpc>
                        <a:spcBef>
                          <a:spcPct val="0"/>
                        </a:spcBef>
                        <a:spcAft>
                          <a:spcPct val="0"/>
                        </a:spcAft>
                        <a:buClr>
                          <a:srgbClr val="595959"/>
                        </a:buClr>
                        <a:buSzTx/>
                        <a:buFontTx/>
                        <a:buNone/>
                        <a:tabLst/>
                      </a:pPr>
                      <a:r>
                        <a:rPr kumimoji="0" lang="en-US" sz="1800" b="0" i="0" u="none" strike="noStrike" cap="none" normalizeH="0" baseline="0" dirty="0">
                          <a:ln>
                            <a:noFill/>
                          </a:ln>
                          <a:solidFill>
                            <a:srgbClr val="00402F"/>
                          </a:solidFill>
                          <a:effectLst/>
                          <a:latin typeface="Arial Regular"/>
                          <a:ea typeface="Tahoma" pitchFamily="34" charset="0"/>
                          <a:cs typeface="Arial" panose="020B0604020202020204" pitchFamily="34" charset="0"/>
                          <a:sym typeface="Arial" charset="0"/>
                        </a:rPr>
                        <a:t>Cost of a knee replacement</a:t>
                      </a:r>
                    </a:p>
                  </a:txBody>
                  <a:tcPr marL="85058" marR="85058" marT="43331" marB="43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595959"/>
                        </a:buClr>
                        <a:buSzTx/>
                        <a:buFontTx/>
                        <a:buNone/>
                        <a:tabLst/>
                      </a:pPr>
                      <a:r>
                        <a:rPr kumimoji="0" lang="en-US" sz="1600" b="0" i="0" u="none" strike="noStrike" cap="none" normalizeH="0" baseline="0" dirty="0">
                          <a:ln>
                            <a:noFill/>
                          </a:ln>
                          <a:solidFill>
                            <a:schemeClr val="tx1"/>
                          </a:solidFill>
                          <a:effectLst/>
                          <a:latin typeface="Arial Bold"/>
                          <a:ea typeface="Tahoma" pitchFamily="34" charset="0"/>
                          <a:cs typeface="Arial" panose="020B0604020202020204" pitchFamily="34" charset="0"/>
                          <a:sym typeface="Arial" charset="0"/>
                        </a:rPr>
                        <a:t>$26,500</a:t>
                      </a:r>
                    </a:p>
                  </a:txBody>
                  <a:tcPr marL="85058" marR="85058" marT="43331" marB="43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595959"/>
                        </a:buClr>
                        <a:buSzTx/>
                        <a:buFontTx/>
                        <a:buNone/>
                        <a:tabLst/>
                      </a:pPr>
                      <a:r>
                        <a:rPr kumimoji="0" lang="en-US" sz="1600" b="0" i="0" u="none" strike="noStrike" cap="none" normalizeH="0" baseline="0" dirty="0">
                          <a:ln>
                            <a:noFill/>
                          </a:ln>
                          <a:solidFill>
                            <a:schemeClr val="tx1"/>
                          </a:solidFill>
                          <a:effectLst/>
                          <a:latin typeface="Arial Bold"/>
                          <a:ea typeface="Tahoma" pitchFamily="34" charset="0"/>
                          <a:cs typeface="Arial" panose="020B0604020202020204" pitchFamily="34" charset="0"/>
                          <a:sym typeface="Arial" charset="0"/>
                        </a:rPr>
                        <a:t>$35,000</a:t>
                      </a:r>
                    </a:p>
                  </a:txBody>
                  <a:tcPr marL="85058" marR="85058" marT="43331" marB="43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85800">
                <a:tc>
                  <a:txBody>
                    <a:bodyPr/>
                    <a:lstStyle/>
                    <a:p>
                      <a:pPr marL="0" marR="0" lvl="0" indent="0" algn="l" defTabSz="914400" rtl="0" eaLnBrk="1" fontAlgn="base" latinLnBrk="0" hangingPunct="1">
                        <a:lnSpc>
                          <a:spcPct val="100000"/>
                        </a:lnSpc>
                        <a:spcBef>
                          <a:spcPct val="0"/>
                        </a:spcBef>
                        <a:spcAft>
                          <a:spcPct val="0"/>
                        </a:spcAft>
                        <a:buClr>
                          <a:srgbClr val="595959"/>
                        </a:buClr>
                        <a:buSzTx/>
                        <a:buFontTx/>
                        <a:buNone/>
                        <a:tabLst/>
                      </a:pPr>
                      <a:r>
                        <a:rPr kumimoji="0" lang="en-US" sz="1800" b="0" i="0" u="none" strike="noStrike" cap="none" normalizeH="0" baseline="0" dirty="0">
                          <a:ln>
                            <a:noFill/>
                          </a:ln>
                          <a:solidFill>
                            <a:srgbClr val="00402F"/>
                          </a:solidFill>
                          <a:effectLst/>
                          <a:latin typeface="Arial Regular"/>
                          <a:ea typeface="Tahoma" pitchFamily="34" charset="0"/>
                          <a:cs typeface="Arial" panose="020B0604020202020204" pitchFamily="34" charset="0"/>
                          <a:sym typeface="Arial" charset="0"/>
                        </a:rPr>
                        <a:t>Your coinsurance amount</a:t>
                      </a:r>
                    </a:p>
                  </a:txBody>
                  <a:tcPr marL="85058" marR="85058" marT="43331" marB="43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595959"/>
                        </a:buClr>
                        <a:buSzTx/>
                        <a:buFontTx/>
                        <a:buNone/>
                        <a:tabLst/>
                      </a:pPr>
                      <a:r>
                        <a:rPr kumimoji="0" lang="en-US" sz="1600" b="0" i="0" u="none" strike="noStrike" cap="none" normalizeH="0" baseline="0" dirty="0">
                          <a:ln>
                            <a:noFill/>
                          </a:ln>
                          <a:solidFill>
                            <a:schemeClr val="tx1"/>
                          </a:solidFill>
                          <a:effectLst/>
                          <a:latin typeface="Arial Bold"/>
                          <a:ea typeface="Tahoma" pitchFamily="34" charset="0"/>
                          <a:cs typeface="Arial" panose="020B0604020202020204" pitchFamily="34" charset="0"/>
                          <a:sym typeface="Arial" charset="0"/>
                        </a:rPr>
                        <a:t>0%</a:t>
                      </a:r>
                    </a:p>
                  </a:txBody>
                  <a:tcPr marL="85058" marR="85058" marT="43331" marB="43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595959"/>
                        </a:buClr>
                        <a:buSzTx/>
                        <a:buFontTx/>
                        <a:buNone/>
                        <a:tabLst/>
                      </a:pPr>
                      <a:r>
                        <a:rPr kumimoji="0" lang="en-US" sz="1600" b="0" i="0" u="none" strike="noStrike" cap="none" normalizeH="0" baseline="0" dirty="0">
                          <a:ln>
                            <a:noFill/>
                          </a:ln>
                          <a:solidFill>
                            <a:schemeClr val="tx1"/>
                          </a:solidFill>
                          <a:effectLst/>
                          <a:latin typeface="Arial Bold"/>
                          <a:ea typeface="Tahoma" pitchFamily="34" charset="0"/>
                          <a:cs typeface="Arial" panose="020B0604020202020204" pitchFamily="34" charset="0"/>
                          <a:sym typeface="Arial" charset="0"/>
                        </a:rPr>
                        <a:t>20%</a:t>
                      </a:r>
                    </a:p>
                  </a:txBody>
                  <a:tcPr marL="85058" marR="85058" marT="43331" marB="43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20000"/>
                        <a:lumOff val="80000"/>
                      </a:schemeClr>
                    </a:solidFill>
                  </a:tcPr>
                </a:tc>
                <a:extLst>
                  <a:ext uri="{0D108BD9-81ED-4DB2-BD59-A6C34878D82A}">
                    <a16:rowId xmlns:a16="http://schemas.microsoft.com/office/drawing/2014/main" val="10002"/>
                  </a:ext>
                </a:extLst>
              </a:tr>
              <a:tr h="685800">
                <a:tc>
                  <a:txBody>
                    <a:bodyPr/>
                    <a:lstStyle/>
                    <a:p>
                      <a:pPr marL="0" marR="0" lvl="0" indent="0" algn="l" defTabSz="914400" rtl="0" eaLnBrk="1" fontAlgn="base" latinLnBrk="0" hangingPunct="1">
                        <a:lnSpc>
                          <a:spcPct val="100000"/>
                        </a:lnSpc>
                        <a:spcBef>
                          <a:spcPct val="0"/>
                        </a:spcBef>
                        <a:spcAft>
                          <a:spcPct val="0"/>
                        </a:spcAft>
                        <a:buClr>
                          <a:srgbClr val="595959"/>
                        </a:buClr>
                        <a:buSzTx/>
                        <a:buFontTx/>
                        <a:buNone/>
                        <a:tabLst/>
                      </a:pPr>
                      <a:r>
                        <a:rPr kumimoji="0" lang="en-US" sz="1800" b="0" i="0" u="none" strike="noStrike" cap="none" normalizeH="0" baseline="0" dirty="0">
                          <a:ln>
                            <a:noFill/>
                          </a:ln>
                          <a:solidFill>
                            <a:srgbClr val="00402F"/>
                          </a:solidFill>
                          <a:effectLst/>
                          <a:latin typeface="Arial Regular"/>
                          <a:ea typeface="Tahoma" pitchFamily="34" charset="0"/>
                          <a:cs typeface="Arial" panose="020B0604020202020204" pitchFamily="34" charset="0"/>
                          <a:sym typeface="Arial" charset="0"/>
                        </a:rPr>
                        <a:t>What you pay</a:t>
                      </a:r>
                    </a:p>
                  </a:txBody>
                  <a:tcPr marL="85058" marR="85058" marT="43331" marB="43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595959"/>
                        </a:buClr>
                        <a:buSzTx/>
                        <a:buFontTx/>
                        <a:buNone/>
                        <a:tabLst/>
                      </a:pPr>
                      <a:r>
                        <a:rPr kumimoji="0" lang="en-US" sz="1600" b="0" i="0" u="none" strike="noStrike" cap="none" normalizeH="0" baseline="0" dirty="0">
                          <a:ln>
                            <a:noFill/>
                          </a:ln>
                          <a:solidFill>
                            <a:schemeClr val="tx1"/>
                          </a:solidFill>
                          <a:effectLst/>
                          <a:latin typeface="Arial Bold"/>
                          <a:ea typeface="Tahoma" pitchFamily="34" charset="0"/>
                          <a:cs typeface="Arial" panose="020B0604020202020204" pitchFamily="34" charset="0"/>
                          <a:sym typeface="Arial" charset="0"/>
                        </a:rPr>
                        <a:t>$2,800 deductible</a:t>
                      </a:r>
                    </a:p>
                  </a:txBody>
                  <a:tcPr marL="85058" marR="85058" marT="43331" marB="43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595959"/>
                        </a:buClr>
                        <a:buSzTx/>
                        <a:buFontTx/>
                        <a:buNone/>
                        <a:tabLst/>
                      </a:pPr>
                      <a:r>
                        <a:rPr kumimoji="0" lang="en-US" sz="1600" b="0" i="0" u="none" strike="noStrike" cap="none" normalizeH="0" baseline="0" dirty="0">
                          <a:ln>
                            <a:noFill/>
                          </a:ln>
                          <a:solidFill>
                            <a:schemeClr val="tx1"/>
                          </a:solidFill>
                          <a:effectLst/>
                          <a:latin typeface="Arial Bold"/>
                          <a:ea typeface="Tahoma" pitchFamily="34" charset="0"/>
                          <a:cs typeface="Arial" panose="020B0604020202020204" pitchFamily="34" charset="0"/>
                          <a:sym typeface="Arial" charset="0"/>
                        </a:rPr>
                        <a:t>$2,800 deductible +</a:t>
                      </a:r>
                      <a:br>
                        <a:rPr kumimoji="0" lang="en-US" sz="1600" b="0" i="0" u="none" strike="noStrike" cap="none" normalizeH="0" baseline="0" dirty="0">
                          <a:ln>
                            <a:noFill/>
                          </a:ln>
                          <a:solidFill>
                            <a:schemeClr val="tx1"/>
                          </a:solidFill>
                          <a:effectLst/>
                          <a:latin typeface="Arial Bold"/>
                          <a:ea typeface="Tahoma" pitchFamily="34" charset="0"/>
                          <a:cs typeface="Arial" panose="020B0604020202020204" pitchFamily="34" charset="0"/>
                          <a:sym typeface="Arial" charset="0"/>
                        </a:rPr>
                      </a:br>
                      <a:r>
                        <a:rPr kumimoji="0" lang="en-US" sz="1600" b="0" i="0" u="none" strike="noStrike" cap="none" normalizeH="0" baseline="0" dirty="0">
                          <a:ln>
                            <a:noFill/>
                          </a:ln>
                          <a:solidFill>
                            <a:schemeClr val="tx1"/>
                          </a:solidFill>
                          <a:effectLst/>
                          <a:latin typeface="Arial Bold"/>
                          <a:ea typeface="Tahoma" pitchFamily="34" charset="0"/>
                          <a:cs typeface="Arial" panose="020B0604020202020204" pitchFamily="34" charset="0"/>
                          <a:sym typeface="Arial" charset="0"/>
                        </a:rPr>
                        <a:t>$2,000 coinsurance (OOP max)</a:t>
                      </a:r>
                    </a:p>
                  </a:txBody>
                  <a:tcPr marL="85058" marR="85058" marT="43331" marB="43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85800">
                <a:tc>
                  <a:txBody>
                    <a:bodyPr/>
                    <a:lstStyle/>
                    <a:p>
                      <a:pPr marL="0" marR="0" lvl="0" indent="0" algn="l" defTabSz="914400" rtl="0" eaLnBrk="1" fontAlgn="base" latinLnBrk="0" hangingPunct="1">
                        <a:lnSpc>
                          <a:spcPct val="100000"/>
                        </a:lnSpc>
                        <a:spcBef>
                          <a:spcPct val="0"/>
                        </a:spcBef>
                        <a:spcAft>
                          <a:spcPct val="0"/>
                        </a:spcAft>
                        <a:buClr>
                          <a:srgbClr val="595959"/>
                        </a:buClr>
                        <a:buSzTx/>
                        <a:buFontTx/>
                        <a:buNone/>
                        <a:tabLst/>
                      </a:pPr>
                      <a:r>
                        <a:rPr kumimoji="0" lang="en-US" sz="1800" b="0" i="0" u="none" strike="noStrike" cap="none" normalizeH="0" baseline="0" dirty="0">
                          <a:ln>
                            <a:noFill/>
                          </a:ln>
                          <a:solidFill>
                            <a:srgbClr val="00402F"/>
                          </a:solidFill>
                          <a:effectLst/>
                          <a:latin typeface="Arial Regular"/>
                          <a:ea typeface="Tahoma" pitchFamily="34" charset="0"/>
                          <a:cs typeface="Arial" panose="020B0604020202020204" pitchFamily="34" charset="0"/>
                          <a:sym typeface="Arial" charset="0"/>
                        </a:rPr>
                        <a:t>Your total cost</a:t>
                      </a:r>
                    </a:p>
                  </a:txBody>
                  <a:tcPr marL="85058" marR="85058" marT="43331" marB="43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595959"/>
                        </a:buClr>
                        <a:buSzTx/>
                        <a:buFontTx/>
                        <a:buNone/>
                        <a:tabLst/>
                      </a:pPr>
                      <a:r>
                        <a:rPr kumimoji="0" lang="en-US" sz="1600" b="0" i="0" u="none" strike="noStrike" cap="none" normalizeH="0" baseline="0" dirty="0">
                          <a:ln>
                            <a:noFill/>
                          </a:ln>
                          <a:solidFill>
                            <a:schemeClr val="tx1"/>
                          </a:solidFill>
                          <a:effectLst/>
                          <a:latin typeface="Arial Bold"/>
                          <a:ea typeface="Tahoma" pitchFamily="34" charset="0"/>
                          <a:cs typeface="Arial" panose="020B0604020202020204" pitchFamily="34" charset="0"/>
                          <a:sym typeface="Arial" charset="0"/>
                        </a:rPr>
                        <a:t>$2,800</a:t>
                      </a:r>
                    </a:p>
                  </a:txBody>
                  <a:tcPr marL="85058" marR="85058" marT="43331" marB="43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20000"/>
                        <a:lumOff val="80000"/>
                      </a:schemeClr>
                    </a:solidFill>
                  </a:tcPr>
                </a:tc>
                <a:tc>
                  <a:txBody>
                    <a:bodyPr/>
                    <a:lstStyle/>
                    <a:p>
                      <a:pPr marL="0" marR="0" lvl="0" indent="0" algn="ctr" defTabSz="914400" rtl="0" eaLnBrk="1" fontAlgn="base" latinLnBrk="0" hangingPunct="1">
                        <a:lnSpc>
                          <a:spcPct val="100000"/>
                        </a:lnSpc>
                        <a:spcBef>
                          <a:spcPct val="0"/>
                        </a:spcBef>
                        <a:spcAft>
                          <a:spcPct val="0"/>
                        </a:spcAft>
                        <a:buClr>
                          <a:srgbClr val="595959"/>
                        </a:buClr>
                        <a:buSzTx/>
                        <a:buFontTx/>
                        <a:buNone/>
                        <a:tabLst/>
                      </a:pPr>
                      <a:r>
                        <a:rPr kumimoji="0" lang="en-US" sz="1600" b="0" i="0" u="none" strike="noStrike" cap="none" normalizeH="0" baseline="0" dirty="0">
                          <a:ln>
                            <a:noFill/>
                          </a:ln>
                          <a:solidFill>
                            <a:schemeClr val="tx1"/>
                          </a:solidFill>
                          <a:effectLst/>
                          <a:latin typeface="Arial Bold"/>
                          <a:ea typeface="Tahoma" pitchFamily="34" charset="0"/>
                          <a:cs typeface="Arial" panose="020B0604020202020204" pitchFamily="34" charset="0"/>
                          <a:sym typeface="Arial" charset="0"/>
                        </a:rPr>
                        <a:t>$4,800</a:t>
                      </a:r>
                    </a:p>
                  </a:txBody>
                  <a:tcPr marL="85058" marR="85058" marT="43331" marB="43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2">
                        <a:lumMod val="20000"/>
                        <a:lumOff val="80000"/>
                      </a:schemeClr>
                    </a:solidFill>
                  </a:tcPr>
                </a:tc>
                <a:extLst>
                  <a:ext uri="{0D108BD9-81ED-4DB2-BD59-A6C34878D82A}">
                    <a16:rowId xmlns:a16="http://schemas.microsoft.com/office/drawing/2014/main" val="10004"/>
                  </a:ext>
                </a:extLst>
              </a:tr>
              <a:tr h="685800">
                <a:tc>
                  <a:txBody>
                    <a:bodyPr/>
                    <a:lstStyle/>
                    <a:p>
                      <a:pPr marL="0" marR="0" lvl="0" indent="0" algn="l" defTabSz="914400" rtl="0" eaLnBrk="1" fontAlgn="base" latinLnBrk="0" hangingPunct="1">
                        <a:lnSpc>
                          <a:spcPct val="100000"/>
                        </a:lnSpc>
                        <a:spcBef>
                          <a:spcPct val="0"/>
                        </a:spcBef>
                        <a:spcAft>
                          <a:spcPct val="0"/>
                        </a:spcAft>
                        <a:buClr>
                          <a:srgbClr val="595959"/>
                        </a:buClr>
                        <a:buSzTx/>
                        <a:buFontTx/>
                        <a:buNone/>
                        <a:tabLst/>
                      </a:pPr>
                      <a:r>
                        <a:rPr kumimoji="0" lang="en-US" sz="1800" b="1" i="0" u="none" strike="noStrike" cap="none" spc="0" normalizeH="0" baseline="0" dirty="0">
                          <a:ln>
                            <a:noFill/>
                          </a:ln>
                          <a:solidFill>
                            <a:srgbClr val="00402F"/>
                          </a:solidFill>
                          <a:effectLst/>
                          <a:latin typeface="Arial Bold"/>
                          <a:ea typeface="Tahoma" pitchFamily="34" charset="0"/>
                          <a:cs typeface="Arial" panose="020B0604020202020204" pitchFamily="34" charset="0"/>
                          <a:sym typeface="Arial" charset="0"/>
                        </a:rPr>
                        <a:t>Your savings</a:t>
                      </a:r>
                    </a:p>
                  </a:txBody>
                  <a:tcPr marL="85058" marR="85058" marT="43331" marB="43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595959"/>
                        </a:buClr>
                        <a:buSzTx/>
                        <a:buFontTx/>
                        <a:buNone/>
                        <a:tabLst/>
                      </a:pPr>
                      <a:r>
                        <a:rPr kumimoji="0" lang="en-US" sz="1600" b="1" i="0" u="none" strike="noStrike" cap="none" normalizeH="0" baseline="0" dirty="0">
                          <a:ln>
                            <a:noFill/>
                          </a:ln>
                          <a:solidFill>
                            <a:srgbClr val="00402F"/>
                          </a:solidFill>
                          <a:effectLst/>
                          <a:latin typeface="Arial Bold"/>
                          <a:ea typeface="Tahoma" pitchFamily="34" charset="0"/>
                          <a:cs typeface="Arial" panose="020B0604020202020204" pitchFamily="34" charset="0"/>
                          <a:sym typeface="Arial" charset="0"/>
                        </a:rPr>
                        <a:t>$2,000</a:t>
                      </a:r>
                    </a:p>
                  </a:txBody>
                  <a:tcPr marL="85058" marR="85058" marT="43331" marB="43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595959"/>
                        </a:buClr>
                        <a:buSzTx/>
                        <a:buFontTx/>
                        <a:buNone/>
                        <a:tabLst/>
                      </a:pPr>
                      <a:r>
                        <a:rPr kumimoji="0" lang="en-US" sz="1600" b="1" i="0" u="none" strike="noStrike" cap="none" normalizeH="0" baseline="0" dirty="0">
                          <a:ln>
                            <a:noFill/>
                          </a:ln>
                          <a:solidFill>
                            <a:schemeClr val="tx1"/>
                          </a:solidFill>
                          <a:effectLst/>
                          <a:latin typeface="Arial Bold"/>
                          <a:ea typeface="Tahoma" pitchFamily="34" charset="0"/>
                          <a:cs typeface="Arial" panose="020B0604020202020204" pitchFamily="34" charset="0"/>
                          <a:sym typeface="Arial" charset="0"/>
                        </a:rPr>
                        <a:t>$0</a:t>
                      </a:r>
                    </a:p>
                  </a:txBody>
                  <a:tcPr marL="85058" marR="85058" marT="43331" marB="43331"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bl>
          </a:graphicData>
        </a:graphic>
      </p:graphicFrame>
      <p:sp>
        <p:nvSpPr>
          <p:cNvPr id="11" name="Title 10"/>
          <p:cNvSpPr>
            <a:spLocks noGrp="1"/>
          </p:cNvSpPr>
          <p:nvPr>
            <p:ph type="title"/>
          </p:nvPr>
        </p:nvSpPr>
        <p:spPr/>
        <p:txBody>
          <a:bodyPr/>
          <a:lstStyle/>
          <a:p>
            <a:r>
              <a:rPr lang="en-US"/>
              <a:t>How a Top Value facility compares</a:t>
            </a:r>
            <a:endParaRPr lang="en-US" dirty="0"/>
          </a:p>
        </p:txBody>
      </p:sp>
      <p:pic>
        <p:nvPicPr>
          <p:cNvPr id="5" name="Audio 4">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430000" y="6096000"/>
            <a:ext cx="609600" cy="609600"/>
          </a:xfrm>
          <a:prstGeom prst="rect">
            <a:avLst/>
          </a:prstGeom>
        </p:spPr>
      </p:pic>
    </p:spTree>
    <p:custDataLst>
      <p:tags r:id="rId1"/>
    </p:custDataLst>
    <p:extLst>
      <p:ext uri="{BB962C8B-B14F-4D97-AF65-F5344CB8AC3E}">
        <p14:creationId xmlns:p14="http://schemas.microsoft.com/office/powerpoint/2010/main" val="2965602586"/>
      </p:ext>
    </p:extLst>
  </p:cSld>
  <p:clrMapOvr>
    <a:masterClrMapping/>
  </p:clrMapOvr>
  <mc:AlternateContent xmlns:mc="http://schemas.openxmlformats.org/markup-compatibility/2006" xmlns:p14="http://schemas.microsoft.com/office/powerpoint/2010/main">
    <mc:Choice Requires="p14">
      <p:transition p14:dur="250" advTm="75541">
        <p:fade/>
      </p:transition>
    </mc:Choice>
    <mc:Fallback xmlns="">
      <p:transition advTm="755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Top Value </a:t>
            </a:r>
            <a:r>
              <a:rPr lang="en-US"/>
              <a:t>Reward Program</a:t>
            </a:r>
            <a:endParaRPr lang="en-US" dirty="0"/>
          </a:p>
        </p:txBody>
      </p:sp>
      <p:pic>
        <p:nvPicPr>
          <p:cNvPr id="3" name="Picture 2"/>
          <p:cNvPicPr>
            <a:picLocks noChangeAspect="1"/>
          </p:cNvPicPr>
          <p:nvPr/>
        </p:nvPicPr>
        <p:blipFill>
          <a:blip r:embed="rId5"/>
          <a:stretch>
            <a:fillRect/>
          </a:stretch>
        </p:blipFill>
        <p:spPr>
          <a:xfrm>
            <a:off x="2018371" y="1159727"/>
            <a:ext cx="7170234" cy="5229922"/>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93875520"/>
      </p:ext>
    </p:extLst>
  </p:cSld>
  <p:clrMapOvr>
    <a:masterClrMapping/>
  </p:clrMapOvr>
  <mc:AlternateContent xmlns:mc="http://schemas.openxmlformats.org/markup-compatibility/2006" xmlns:p14="http://schemas.microsoft.com/office/powerpoint/2010/main">
    <mc:Choice Requires="p14">
      <p:transition p14:dur="250" advTm="99980">
        <p:fade/>
      </p:transition>
    </mc:Choice>
    <mc:Fallback xmlns="">
      <p:transition advTm="9998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10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320EDC-A6DD-4640-A9E4-7E15E00171A3}"/>
              </a:ext>
            </a:extLst>
          </p:cNvPr>
          <p:cNvSpPr txBox="1"/>
          <p:nvPr/>
        </p:nvSpPr>
        <p:spPr>
          <a:xfrm>
            <a:off x="158455" y="4989696"/>
            <a:ext cx="5468233" cy="1015663"/>
          </a:xfrm>
          <a:prstGeom prst="rect">
            <a:avLst/>
          </a:prstGeom>
          <a:noFill/>
        </p:spPr>
        <p:txBody>
          <a:bodyPr wrap="square" rtlCol="0">
            <a:spAutoFit/>
          </a:bodyPr>
          <a:lstStyle/>
          <a:p>
            <a:pPr algn="l"/>
            <a:r>
              <a:rPr lang="en-US" sz="6000" b="1" i="0" dirty="0">
                <a:solidFill>
                  <a:schemeClr val="bg1"/>
                </a:solidFill>
                <a:latin typeface="Arial Bold"/>
              </a:rPr>
              <a:t>Thanks!</a:t>
            </a:r>
          </a:p>
        </p:txBody>
      </p:sp>
      <p:sp>
        <p:nvSpPr>
          <p:cNvPr id="3" name="TextBox 2">
            <a:extLst>
              <a:ext uri="{FF2B5EF4-FFF2-40B4-BE49-F238E27FC236}">
                <a16:creationId xmlns:a16="http://schemas.microsoft.com/office/drawing/2014/main" id="{92D77340-CA9F-4C40-B080-EA06408ECF5D}"/>
              </a:ext>
            </a:extLst>
          </p:cNvPr>
          <p:cNvSpPr txBox="1"/>
          <p:nvPr/>
        </p:nvSpPr>
        <p:spPr>
          <a:xfrm>
            <a:off x="241442" y="6328454"/>
            <a:ext cx="1941557" cy="338554"/>
          </a:xfrm>
          <a:prstGeom prst="rect">
            <a:avLst/>
          </a:prstGeom>
          <a:noFill/>
        </p:spPr>
        <p:txBody>
          <a:bodyPr wrap="none" rtlCol="0">
            <a:spAutoFit/>
          </a:bodyPr>
          <a:lstStyle/>
          <a:p>
            <a:pPr algn="l"/>
            <a:r>
              <a:rPr lang="en-US" sz="1600" b="0" i="0" dirty="0" err="1">
                <a:solidFill>
                  <a:schemeClr val="bg1"/>
                </a:solidFill>
                <a:latin typeface="Arial Regular"/>
              </a:rPr>
              <a:t>healthpartners.com</a:t>
            </a:r>
            <a:endParaRPr lang="en-US" sz="1600" b="0" i="0" dirty="0">
              <a:solidFill>
                <a:schemeClr val="bg1"/>
              </a:solidFill>
              <a:latin typeface="Arial Regular"/>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557863857"/>
      </p:ext>
    </p:extLst>
  </p:cSld>
  <p:clrMapOvr>
    <a:masterClrMapping/>
  </p:clrMapOvr>
  <mc:AlternateContent xmlns:mc="http://schemas.openxmlformats.org/markup-compatibility/2006" xmlns:p14="http://schemas.microsoft.com/office/powerpoint/2010/main">
    <mc:Choice Requires="p14">
      <p:transition p14:dur="250" advTm="17441">
        <p:fade/>
      </p:transition>
    </mc:Choice>
    <mc:Fallback xmlns="">
      <p:transition advTm="174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AVODOCUMENTID" val="40803969"/>
  <p:tag name="SAVOCOMPONENTID" val="968c0120-53e0-4c30-80f0-b693f202c2e1"/>
</p:tagLst>
</file>

<file path=ppt/tags/tag2.xml><?xml version="1.0" encoding="utf-8"?>
<p:tagLst xmlns:a="http://schemas.openxmlformats.org/drawingml/2006/main" xmlns:r="http://schemas.openxmlformats.org/officeDocument/2006/relationships" xmlns:p="http://schemas.openxmlformats.org/presentationml/2006/main">
  <p:tag name="SAVODOCUMENTID" val="40803969"/>
  <p:tag name="SAVOCOMPONENTID" val="968c0120-53e0-4c30-80f0-b693f202c2e1"/>
</p:tagLst>
</file>

<file path=ppt/tags/tag3.xml><?xml version="1.0" encoding="utf-8"?>
<p:tagLst xmlns:a="http://schemas.openxmlformats.org/drawingml/2006/main" xmlns:r="http://schemas.openxmlformats.org/officeDocument/2006/relationships" xmlns:p="http://schemas.openxmlformats.org/presentationml/2006/main">
  <p:tag name="SAVODOCUMENTID" val="40803969"/>
  <p:tag name="SAVOCOMPONENTID" val="595143ba-c092-4eed-9a71-83c5bf0b8093"/>
</p:tagLst>
</file>

<file path=ppt/tags/tag4.xml><?xml version="1.0" encoding="utf-8"?>
<p:tagLst xmlns:a="http://schemas.openxmlformats.org/drawingml/2006/main" xmlns:r="http://schemas.openxmlformats.org/officeDocument/2006/relationships" xmlns:p="http://schemas.openxmlformats.org/presentationml/2006/main">
  <p:tag name="SAVODOCUMENTID" val="40803969"/>
  <p:tag name="SAVOCOMPONENTID" val="024c1beb-3776-4b58-a2ad-5b010c6d8907"/>
</p:tagLst>
</file>

<file path=ppt/theme/theme1.xml><?xml version="1.0" encoding="utf-8"?>
<a:theme xmlns:a="http://schemas.openxmlformats.org/drawingml/2006/main" name="1_Office Theme">
  <a:themeElements>
    <a:clrScheme name="HealthPartners">
      <a:dk1>
        <a:srgbClr val="212020"/>
      </a:dk1>
      <a:lt1>
        <a:srgbClr val="FFFFFF"/>
      </a:lt1>
      <a:dk2>
        <a:srgbClr val="868A8E"/>
      </a:dk2>
      <a:lt2>
        <a:srgbClr val="C7C8C8"/>
      </a:lt2>
      <a:accent1>
        <a:srgbClr val="5F489C"/>
      </a:accent1>
      <a:accent2>
        <a:srgbClr val="B25EA4"/>
      </a:accent2>
      <a:accent3>
        <a:srgbClr val="36C3DB"/>
      </a:accent3>
      <a:accent4>
        <a:srgbClr val="A1DBEC"/>
      </a:accent4>
      <a:accent5>
        <a:srgbClr val="7EC352"/>
      </a:accent5>
      <a:accent6>
        <a:srgbClr val="00A650"/>
      </a:accent6>
      <a:hlink>
        <a:srgbClr val="0563C1"/>
      </a:hlink>
      <a:folHlink>
        <a:srgbClr val="EF416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dirty="0" smtClean="0">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item1.xml><?xml version="1.0" encoding="utf-8"?>
<VariableList UniqueId="e08dfc53-85c3-4c16-9674-4c84e11a6f95" Name="AD_HOC" ContentType="XML" MajorVersion="0" MinorVersion="1" isLocalCopy="False" IsBaseObject="False" DataSourceId="e80cc496-94ac-4720-8291-da1e38554b27" DataSourceMajorVersion="0" DataSourceMinorVersion="1"/>
</file>

<file path=customXml/item2.xml><?xml version="1.0" encoding="utf-8"?>
<VariableListDefinition name="System" displayName="System" id="f970e619-6897-4541-ba5d-ea54e41c3497" isdomainofvalue="False" dataSourceId="c428d976-e765-4d0a-beee-63c60c4a7e9b"/>
</file>

<file path=customXml/item3.xml><?xml version="1.0" encoding="utf-8"?>
<VariableListDefinition name="Computed" displayName="Computed" id="d790fce4-0923-4c23-825e-43f812dbdda4" isdomainofvalue="False" dataSourceId="919266b9-323b-4525-b5e4-ce37bc4653e6"/>
</file>

<file path=customXml/item4.xml><?xml version="1.0" encoding="utf-8"?>
<VariableList UniqueId="d790fce4-0923-4c23-825e-43f812dbdda4" Name="Computed" ContentType="XML" MajorVersion="0" MinorVersion="1" isLocalCopy="False" IsBaseObject="False" DataSourceId="919266b9-323b-4525-b5e4-ce37bc4653e6" DataSourceMajorVersion="0" DataSourceMinorVersion="1"/>
</file>

<file path=customXml/item5.xml><?xml version="1.0" encoding="utf-8"?>
<VariableList UniqueId="f970e619-6897-4541-ba5d-ea54e41c3497" Name="System" ContentType="XML" MajorVersion="0" MinorVersion="1" isLocalCopy="False" IsBaseObject="False" DataSourceId="c428d976-e765-4d0a-beee-63c60c4a7e9b" DataSourceMajorVersion="0" DataSourceMinorVersion="1"/>
</file>

<file path=customXml/item6.xml><?xml version="1.0" encoding="utf-8"?>
<VariableListDefinition name="AD_HOC" displayName="AD_HOC" id="e08dfc53-85c3-4c16-9674-4c84e11a6f95" isdomainofvalue="False" dataSourceId="e80cc496-94ac-4720-8291-da1e38554b27"/>
</file>

<file path=customXml/item7.xml><?xml version="1.0" encoding="utf-8"?>
<AllExternalAdhocVariableMappings/>
</file>

<file path=customXml/itemProps1.xml><?xml version="1.0" encoding="utf-8"?>
<ds:datastoreItem xmlns:ds="http://schemas.openxmlformats.org/officeDocument/2006/customXml" ds:itemID="{0BE7A287-83A3-4556-A5E5-37D3BA662167}">
  <ds:schemaRefs/>
</ds:datastoreItem>
</file>

<file path=customXml/itemProps2.xml><?xml version="1.0" encoding="utf-8"?>
<ds:datastoreItem xmlns:ds="http://schemas.openxmlformats.org/officeDocument/2006/customXml" ds:itemID="{12516A41-F5FD-47AB-90D2-1ADF911A9A5E}">
  <ds:schemaRefs/>
</ds:datastoreItem>
</file>

<file path=customXml/itemProps3.xml><?xml version="1.0" encoding="utf-8"?>
<ds:datastoreItem xmlns:ds="http://schemas.openxmlformats.org/officeDocument/2006/customXml" ds:itemID="{F46F8527-0851-446D-A1C1-CF66B8B12C91}">
  <ds:schemaRefs/>
</ds:datastoreItem>
</file>

<file path=customXml/itemProps4.xml><?xml version="1.0" encoding="utf-8"?>
<ds:datastoreItem xmlns:ds="http://schemas.openxmlformats.org/officeDocument/2006/customXml" ds:itemID="{2BD29B99-6FCE-4713-89DC-38661A84D155}">
  <ds:schemaRefs/>
</ds:datastoreItem>
</file>

<file path=customXml/itemProps5.xml><?xml version="1.0" encoding="utf-8"?>
<ds:datastoreItem xmlns:ds="http://schemas.openxmlformats.org/officeDocument/2006/customXml" ds:itemID="{A981556D-4D04-4BB9-BFFE-D065D8CDDAC9}">
  <ds:schemaRefs/>
</ds:datastoreItem>
</file>

<file path=customXml/itemProps6.xml><?xml version="1.0" encoding="utf-8"?>
<ds:datastoreItem xmlns:ds="http://schemas.openxmlformats.org/officeDocument/2006/customXml" ds:itemID="{5A1AAF4F-9D21-406B-9151-386117A67AC3}">
  <ds:schemaRefs/>
</ds:datastoreItem>
</file>

<file path=customXml/itemProps7.xml><?xml version="1.0" encoding="utf-8"?>
<ds:datastoreItem xmlns:ds="http://schemas.openxmlformats.org/officeDocument/2006/customXml" ds:itemID="{BE15CC6B-0D91-4F85-851B-3559AF95415D}">
  <ds:schemaRefs/>
</ds:datastoreItem>
</file>

<file path=docProps/app.xml><?xml version="1.0" encoding="utf-8"?>
<Properties xmlns="http://schemas.openxmlformats.org/officeDocument/2006/extended-properties" xmlns:vt="http://schemas.openxmlformats.org/officeDocument/2006/docPropsVTypes">
  <Template/>
  <TotalTime>17583</TotalTime>
  <Words>1324</Words>
  <Application>Microsoft Office PowerPoint</Application>
  <PresentationFormat>Widescreen</PresentationFormat>
  <Paragraphs>93</Paragraphs>
  <Slides>9</Slides>
  <Notes>9</Notes>
  <HiddenSlides>0</HiddenSlides>
  <MMClips>9</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Arial</vt:lpstr>
      <vt:lpstr>Arial Bold</vt:lpstr>
      <vt:lpstr>Arial Regular</vt:lpstr>
      <vt:lpstr>Calibri</vt:lpstr>
      <vt:lpstr>Museo Sans 300</vt:lpstr>
      <vt:lpstr>1_Office Theme</vt:lpstr>
      <vt:lpstr>PowerPoint Presentation</vt:lpstr>
      <vt:lpstr>Open Access network</vt:lpstr>
      <vt:lpstr>Perform network</vt:lpstr>
      <vt:lpstr>Achieve network</vt:lpstr>
      <vt:lpstr>Smart Plan’s – High Value Network</vt:lpstr>
      <vt:lpstr>Save on surgery</vt:lpstr>
      <vt:lpstr>How a Top Value facility compares</vt:lpstr>
      <vt:lpstr>Top Value Reward Program</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Ashley Powers</cp:lastModifiedBy>
  <cp:revision>382</cp:revision>
  <cp:lastPrinted>2019-08-15T16:11:28Z</cp:lastPrinted>
  <dcterms:created xsi:type="dcterms:W3CDTF">2019-06-11T17:43:11Z</dcterms:created>
  <dcterms:modified xsi:type="dcterms:W3CDTF">2021-12-06T20:25:10Z</dcterms:modified>
</cp:coreProperties>
</file>