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5" r:id="rId1"/>
    <p:sldMasterId id="2147483696" r:id="rId2"/>
  </p:sldMasterIdLst>
  <p:notesMasterIdLst>
    <p:notesMasterId r:id="rId11"/>
  </p:notesMasterIdLst>
  <p:sldIdLst>
    <p:sldId id="256" r:id="rId3"/>
    <p:sldId id="257" r:id="rId4"/>
    <p:sldId id="258" r:id="rId5"/>
    <p:sldId id="259" r:id="rId6"/>
    <p:sldId id="260" r:id="rId7"/>
    <p:sldId id="261" r:id="rId8"/>
    <p:sldId id="774" r:id="rId9"/>
    <p:sldId id="262" r:id="rId1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DM Serif Display" pitchFamily="2" charset="0"/>
      <p:regular r:id="rId16"/>
      <p:italic r:id="rId17"/>
    </p:embeddedFont>
    <p:embeddedFont>
      <p:font typeface="Geo" panose="020B0604020202020204"/>
      <p:regular r:id="rId18"/>
      <p: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EEBB88-A84E-A674-B135-859D3508598A}" v="8" dt="2023-09-06T20:30:02.571"/>
    <p1510:client id="{7051BBA2-A732-F0EB-1FAB-50F39A62238F}" v="37" dt="2023-08-29T01:36:33.867"/>
    <p1510:client id="{7336C13E-0E4D-2C6A-F409-F0E84EE4A40A}" v="26" dt="2023-09-06T20:30:51.719"/>
    <p1510:client id="{929D086E-1BE1-4591-9897-62C40C50AE6C}" v="1" dt="2023-08-29T01:56:52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157015e91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157015e91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r>
              <a:rPr lang="en" sz="1400">
                <a:solidFill>
                  <a:srgbClr val="383838"/>
                </a:solidFill>
              </a:rPr>
              <a:t>Welcome</a:t>
            </a:r>
            <a:endParaRPr sz="1400">
              <a:solidFill>
                <a:srgbClr val="38383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6c71a2ef5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06c71a2ef5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66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06c71a2ef5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06c71a2ef5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66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6c71a2ef5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06c71a2ef5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66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06c71a2ef5_0_4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06c71a2ef5_0_4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66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6c71a2ef5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06c71a2ef5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2B54FA-BDC3-4A27-A63D-BAE417549A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46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158cedd2e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158cedd2e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66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– Generic">
  <p:cSld name="Title and Content – Generic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1"/>
          </p:nvPr>
        </p:nvSpPr>
        <p:spPr>
          <a:xfrm>
            <a:off x="257723" y="116915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4"/>
          <p:cNvSpPr txBox="1"/>
          <p:nvPr/>
        </p:nvSpPr>
        <p:spPr>
          <a:xfrm>
            <a:off x="7034917" y="4823907"/>
            <a:ext cx="2022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OMADA HEALTH</a:t>
            </a:r>
            <a:endParaRPr sz="7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2"/>
          </p:nvPr>
        </p:nvSpPr>
        <p:spPr>
          <a:xfrm>
            <a:off x="176213" y="4333164"/>
            <a:ext cx="73029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73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Light">
  <p:cSld name="Agenda">
    <p:bg>
      <p:bgPr>
        <a:solidFill>
          <a:schemeClr val="accent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669775" y="2339400"/>
            <a:ext cx="23199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15"/>
          <p:cNvPicPr preferRelativeResize="0"/>
          <p:nvPr/>
        </p:nvPicPr>
        <p:blipFill rotWithShape="1">
          <a:blip r:embed="rId2">
            <a:alphaModFix/>
          </a:blip>
          <a:srcRect l="86984" b="169"/>
          <a:stretch/>
        </p:blipFill>
        <p:spPr>
          <a:xfrm rot="10800000">
            <a:off x="2702274" y="-11575"/>
            <a:ext cx="1135352" cy="51666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/>
          <p:nvPr/>
        </p:nvSpPr>
        <p:spPr>
          <a:xfrm>
            <a:off x="3543896" y="-11550"/>
            <a:ext cx="5600100" cy="516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Dark">
  <p:cSld name="Divider – White Background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" y="0"/>
            <a:ext cx="91427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9" y="-9525"/>
            <a:ext cx="9128681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6"/>
          <p:cNvPicPr preferRelativeResize="0"/>
          <p:nvPr/>
        </p:nvPicPr>
        <p:blipFill rotWithShape="1">
          <a:blip r:embed="rId4">
            <a:alphaModFix amt="6000"/>
          </a:blip>
          <a:srcRect l="64994"/>
          <a:stretch/>
        </p:blipFill>
        <p:spPr>
          <a:xfrm>
            <a:off x="0" y="2325"/>
            <a:ext cx="3200756" cy="513885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69775" y="2339400"/>
            <a:ext cx="2319900" cy="6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- Dark">
  <p:cSld name="1_Title Slide – Omada Logo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7"/>
          <p:cNvPicPr preferRelativeResize="0"/>
          <p:nvPr/>
        </p:nvPicPr>
        <p:blipFill rotWithShape="1">
          <a:blip r:embed="rId2">
            <a:alphaModFix/>
          </a:blip>
          <a:srcRect l="20372" r="1926" b="169"/>
          <a:stretch/>
        </p:blipFill>
        <p:spPr>
          <a:xfrm>
            <a:off x="-8895" y="-11575"/>
            <a:ext cx="6777951" cy="51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7"/>
          <p:cNvPicPr preferRelativeResize="0"/>
          <p:nvPr/>
        </p:nvPicPr>
        <p:blipFill rotWithShape="1">
          <a:blip r:embed="rId3">
            <a:alphaModFix amt="9000"/>
          </a:blip>
          <a:srcRect b="11190"/>
          <a:stretch/>
        </p:blipFill>
        <p:spPr>
          <a:xfrm>
            <a:off x="0" y="4145613"/>
            <a:ext cx="4813600" cy="6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7"/>
          <p:cNvSpPr txBox="1">
            <a:spLocks noGrp="1"/>
          </p:cNvSpPr>
          <p:nvPr>
            <p:ph type="ctrTitle"/>
          </p:nvPr>
        </p:nvSpPr>
        <p:spPr>
          <a:xfrm>
            <a:off x="753550" y="1675950"/>
            <a:ext cx="5205900" cy="2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1"/>
          </p:nvPr>
        </p:nvSpPr>
        <p:spPr>
          <a:xfrm>
            <a:off x="753550" y="4145624"/>
            <a:ext cx="69456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4" name="Google Shape;74;p17"/>
          <p:cNvPicPr preferRelativeResize="0"/>
          <p:nvPr/>
        </p:nvPicPr>
        <p:blipFill rotWithShape="1">
          <a:blip r:embed="rId2">
            <a:alphaModFix/>
          </a:blip>
          <a:srcRect l="86984" b="169"/>
          <a:stretch/>
        </p:blipFill>
        <p:spPr>
          <a:xfrm>
            <a:off x="6272775" y="-11575"/>
            <a:ext cx="1135352" cy="51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 rotWithShape="1">
          <a:blip r:embed="rId3">
            <a:alphaModFix amt="9000"/>
          </a:blip>
          <a:srcRect b="11190"/>
          <a:stretch/>
        </p:blipFill>
        <p:spPr>
          <a:xfrm>
            <a:off x="4830175" y="4145613"/>
            <a:ext cx="4813600" cy="6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8649" y="1053837"/>
            <a:ext cx="1517100" cy="3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 - Light">
  <p:cSld name="1_Title Slide – Omada Logo_1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8"/>
          <p:cNvPicPr preferRelativeResize="0"/>
          <p:nvPr/>
        </p:nvPicPr>
        <p:blipFill rotWithShape="1">
          <a:blip r:embed="rId2">
            <a:alphaModFix/>
          </a:blip>
          <a:srcRect l="20372" r="1926" b="169"/>
          <a:stretch/>
        </p:blipFill>
        <p:spPr>
          <a:xfrm>
            <a:off x="-8895" y="-11575"/>
            <a:ext cx="6777951" cy="51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8"/>
          <p:cNvPicPr preferRelativeResize="0"/>
          <p:nvPr/>
        </p:nvPicPr>
        <p:blipFill rotWithShape="1">
          <a:blip r:embed="rId3">
            <a:alphaModFix amt="9000"/>
          </a:blip>
          <a:srcRect b="11190"/>
          <a:stretch/>
        </p:blipFill>
        <p:spPr>
          <a:xfrm>
            <a:off x="0" y="4145613"/>
            <a:ext cx="4813600" cy="60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" name="Google Shape;80;p18"/>
          <p:cNvGrpSpPr/>
          <p:nvPr/>
        </p:nvGrpSpPr>
        <p:grpSpPr>
          <a:xfrm>
            <a:off x="5663579" y="-2381292"/>
            <a:ext cx="85219" cy="85219"/>
            <a:chOff x="-1" y="-1"/>
            <a:chExt cx="151500" cy="151500"/>
          </a:xfrm>
        </p:grpSpPr>
        <p:sp>
          <p:nvSpPr>
            <p:cNvPr id="81" name="Google Shape;81;p18"/>
            <p:cNvSpPr/>
            <p:nvPr/>
          </p:nvSpPr>
          <p:spPr>
            <a:xfrm>
              <a:off x="-1" y="-1"/>
              <a:ext cx="151500" cy="151500"/>
            </a:xfrm>
            <a:prstGeom prst="ellipse">
              <a:avLst/>
            </a:prstGeom>
            <a:noFill/>
            <a:ln w="12700" cap="flat" cmpd="sng">
              <a:solidFill>
                <a:srgbClr val="FE615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2" name="Google Shape;82;p18"/>
            <p:cNvSpPr/>
            <p:nvPr/>
          </p:nvSpPr>
          <p:spPr>
            <a:xfrm>
              <a:off x="35999" y="36000"/>
              <a:ext cx="79500" cy="79500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FE615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83" name="Google Shape;83;p18"/>
          <p:cNvSpPr txBox="1">
            <a:spLocks noGrp="1"/>
          </p:cNvSpPr>
          <p:nvPr>
            <p:ph type="ctrTitle"/>
          </p:nvPr>
        </p:nvSpPr>
        <p:spPr>
          <a:xfrm>
            <a:off x="753550" y="1675950"/>
            <a:ext cx="5205900" cy="20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4400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>
            <a:off x="753550" y="4145624"/>
            <a:ext cx="6945600" cy="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Font typeface="Arial"/>
              <a:buNone/>
              <a:defRPr sz="11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 rotWithShape="1">
          <a:blip r:embed="rId2">
            <a:alphaModFix/>
          </a:blip>
          <a:srcRect l="86984" b="169"/>
          <a:stretch/>
        </p:blipFill>
        <p:spPr>
          <a:xfrm>
            <a:off x="6272775" y="-11575"/>
            <a:ext cx="1135352" cy="51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8"/>
          <p:cNvPicPr preferRelativeResize="0"/>
          <p:nvPr/>
        </p:nvPicPr>
        <p:blipFill rotWithShape="1">
          <a:blip r:embed="rId3">
            <a:alphaModFix amt="9000"/>
          </a:blip>
          <a:srcRect b="11190"/>
          <a:stretch/>
        </p:blipFill>
        <p:spPr>
          <a:xfrm>
            <a:off x="4830175" y="4145613"/>
            <a:ext cx="4813600" cy="6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8"/>
          <p:cNvPicPr preferRelativeResize="0"/>
          <p:nvPr/>
        </p:nvPicPr>
        <p:blipFill rotWithShape="1">
          <a:blip r:embed="rId4">
            <a:alphaModFix/>
          </a:blip>
          <a:srcRect l="-5915" t="-19197" r="-5915" b="-19211"/>
          <a:stretch/>
        </p:blipFill>
        <p:spPr>
          <a:xfrm>
            <a:off x="768780" y="984925"/>
            <a:ext cx="1649085" cy="4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&amp; Image">
  <p:cSld name="1_Title Slide – Omada Logo_1_1"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 rotWithShape="1">
          <a:blip r:embed="rId2">
            <a:alphaModFix/>
          </a:blip>
          <a:srcRect l="20372" r="1926" b="169"/>
          <a:stretch/>
        </p:blipFill>
        <p:spPr>
          <a:xfrm>
            <a:off x="-8900" y="-11575"/>
            <a:ext cx="4839073" cy="51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 rotWithShape="1">
          <a:blip r:embed="rId3">
            <a:alphaModFix amt="9000"/>
          </a:blip>
          <a:srcRect b="11190"/>
          <a:stretch/>
        </p:blipFill>
        <p:spPr>
          <a:xfrm>
            <a:off x="0" y="4145613"/>
            <a:ext cx="4813600" cy="601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19"/>
          <p:cNvGrpSpPr/>
          <p:nvPr/>
        </p:nvGrpSpPr>
        <p:grpSpPr>
          <a:xfrm>
            <a:off x="5663579" y="-2381292"/>
            <a:ext cx="85219" cy="85219"/>
            <a:chOff x="-1" y="-1"/>
            <a:chExt cx="151500" cy="151500"/>
          </a:xfrm>
        </p:grpSpPr>
        <p:sp>
          <p:nvSpPr>
            <p:cNvPr id="92" name="Google Shape;92;p19"/>
            <p:cNvSpPr/>
            <p:nvPr/>
          </p:nvSpPr>
          <p:spPr>
            <a:xfrm>
              <a:off x="-1" y="-1"/>
              <a:ext cx="151500" cy="151500"/>
            </a:xfrm>
            <a:prstGeom prst="ellipse">
              <a:avLst/>
            </a:prstGeom>
            <a:noFill/>
            <a:ln w="12700" cap="flat" cmpd="sng">
              <a:solidFill>
                <a:srgbClr val="FE615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93" name="Google Shape;93;p19"/>
            <p:cNvSpPr/>
            <p:nvPr/>
          </p:nvSpPr>
          <p:spPr>
            <a:xfrm>
              <a:off x="35999" y="36000"/>
              <a:ext cx="79500" cy="79500"/>
            </a:xfrm>
            <a:prstGeom prst="ellipse">
              <a:avLst/>
            </a:prstGeom>
            <a:solidFill>
              <a:srgbClr val="FFFFFF"/>
            </a:solidFill>
            <a:ln w="12700" cap="flat" cmpd="sng">
              <a:solidFill>
                <a:srgbClr val="FE615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94" name="Google Shape;94;p19"/>
          <p:cNvPicPr preferRelativeResize="0"/>
          <p:nvPr/>
        </p:nvPicPr>
        <p:blipFill rotWithShape="1">
          <a:blip r:embed="rId2">
            <a:alphaModFix/>
          </a:blip>
          <a:srcRect l="86984" b="169"/>
          <a:stretch/>
        </p:blipFill>
        <p:spPr>
          <a:xfrm>
            <a:off x="4348725" y="-11575"/>
            <a:ext cx="1135352" cy="51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9"/>
          <p:cNvPicPr preferRelativeResize="0"/>
          <p:nvPr/>
        </p:nvPicPr>
        <p:blipFill rotWithShape="1">
          <a:blip r:embed="rId3">
            <a:alphaModFix amt="9000"/>
          </a:blip>
          <a:srcRect b="11190"/>
          <a:stretch/>
        </p:blipFill>
        <p:spPr>
          <a:xfrm>
            <a:off x="4830175" y="4145613"/>
            <a:ext cx="4813600" cy="6018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9"/>
          <p:cNvSpPr txBox="1">
            <a:spLocks noGrp="1"/>
          </p:cNvSpPr>
          <p:nvPr>
            <p:ph type="title"/>
          </p:nvPr>
        </p:nvSpPr>
        <p:spPr>
          <a:xfrm>
            <a:off x="257725" y="345300"/>
            <a:ext cx="47715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1"/>
          </p:nvPr>
        </p:nvSpPr>
        <p:spPr>
          <a:xfrm>
            <a:off x="257725" y="1169150"/>
            <a:ext cx="47715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– Confidential">
  <p:cSld name="Title and Content – Confidential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body" idx="1"/>
          </p:nvPr>
        </p:nvSpPr>
        <p:spPr>
          <a:xfrm>
            <a:off x="257723" y="116915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20"/>
          <p:cNvSpPr txBox="1"/>
          <p:nvPr/>
        </p:nvSpPr>
        <p:spPr>
          <a:xfrm>
            <a:off x="7034917" y="4823907"/>
            <a:ext cx="20229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Arial"/>
              <a:buNone/>
            </a:pPr>
            <a:r>
              <a:rPr lang="en"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OMADA HEALTH • </a:t>
            </a:r>
            <a:r>
              <a:rPr lang="en" sz="700" b="1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CONFIDENTIAL</a:t>
            </a:r>
            <a:endParaRPr sz="700" b="1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2"/>
          </p:nvPr>
        </p:nvSpPr>
        <p:spPr>
          <a:xfrm>
            <a:off x="176213" y="4333164"/>
            <a:ext cx="73029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73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">
  <p:cSld name="Divider – Dark Background">
    <p:bg>
      <p:bgPr>
        <a:solidFill>
          <a:schemeClr val="dk2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" y="0"/>
            <a:ext cx="914276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9" y="-9525"/>
            <a:ext cx="9128681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 txBox="1">
            <a:spLocks noGrp="1"/>
          </p:cNvSpPr>
          <p:nvPr>
            <p:ph type="title"/>
          </p:nvPr>
        </p:nvSpPr>
        <p:spPr>
          <a:xfrm>
            <a:off x="691089" y="2029938"/>
            <a:ext cx="60099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Geo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7" name="Google Shape;10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24106" y="4740488"/>
            <a:ext cx="842663" cy="19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– Blank / Partnerships">
  <p:cSld name="Title and Content – Blank / Partnership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body" idx="1"/>
          </p:nvPr>
        </p:nvSpPr>
        <p:spPr>
          <a:xfrm>
            <a:off x="257723" y="116915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2"/>
          </p:nvPr>
        </p:nvSpPr>
        <p:spPr>
          <a:xfrm>
            <a:off x="176213" y="4333164"/>
            <a:ext cx="73029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73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– Omada Logo">
  <p:cSld name="Title and Content – Omada Logo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body" idx="1"/>
          </p:nvPr>
        </p:nvSpPr>
        <p:spPr>
          <a:xfrm>
            <a:off x="257723" y="116915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2"/>
          </p:nvPr>
        </p:nvSpPr>
        <p:spPr>
          <a:xfrm>
            <a:off x="176213" y="4333164"/>
            <a:ext cx="73029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730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30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999999"/>
              </a:buClr>
              <a:buSzPts val="700"/>
              <a:buFont typeface="Calibri"/>
              <a:buAutoNum type="arabicPeriod"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4100" y="4740500"/>
            <a:ext cx="842675" cy="19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Graphic 1">
  <p:cSld name="CUSTOM_1">
    <p:bg>
      <p:bgPr>
        <a:solidFill>
          <a:srgbClr val="FAB483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/>
          <p:nvPr/>
        </p:nvSpPr>
        <p:spPr>
          <a:xfrm>
            <a:off x="163" y="0"/>
            <a:ext cx="9143670" cy="5143310"/>
          </a:xfrm>
          <a:custGeom>
            <a:avLst/>
            <a:gdLst/>
            <a:ahLst/>
            <a:cxnLst/>
            <a:rect l="l" t="t" r="r" b="b"/>
            <a:pathLst>
              <a:path w="285762" h="160741" extrusionOk="0">
                <a:moveTo>
                  <a:pt x="0" y="0"/>
                </a:moveTo>
                <a:lnTo>
                  <a:pt x="0" y="160741"/>
                </a:lnTo>
                <a:lnTo>
                  <a:pt x="163182" y="160741"/>
                </a:lnTo>
                <a:lnTo>
                  <a:pt x="162301" y="159741"/>
                </a:lnTo>
                <a:lnTo>
                  <a:pt x="160598" y="157705"/>
                </a:lnTo>
                <a:lnTo>
                  <a:pt x="158955" y="155621"/>
                </a:lnTo>
                <a:lnTo>
                  <a:pt x="157395" y="153490"/>
                </a:lnTo>
                <a:lnTo>
                  <a:pt x="155895" y="151311"/>
                </a:lnTo>
                <a:lnTo>
                  <a:pt x="154466" y="149084"/>
                </a:lnTo>
                <a:lnTo>
                  <a:pt x="153109" y="146822"/>
                </a:lnTo>
                <a:lnTo>
                  <a:pt x="151823" y="144512"/>
                </a:lnTo>
                <a:lnTo>
                  <a:pt x="150608" y="142166"/>
                </a:lnTo>
                <a:lnTo>
                  <a:pt x="149465" y="139773"/>
                </a:lnTo>
                <a:lnTo>
                  <a:pt x="148394" y="137356"/>
                </a:lnTo>
                <a:lnTo>
                  <a:pt x="147406" y="134903"/>
                </a:lnTo>
                <a:lnTo>
                  <a:pt x="146501" y="132427"/>
                </a:lnTo>
                <a:lnTo>
                  <a:pt x="145667" y="129914"/>
                </a:lnTo>
                <a:lnTo>
                  <a:pt x="144905" y="127366"/>
                </a:lnTo>
                <a:lnTo>
                  <a:pt x="144226" y="124806"/>
                </a:lnTo>
                <a:lnTo>
                  <a:pt x="143631" y="122211"/>
                </a:lnTo>
                <a:lnTo>
                  <a:pt x="143119" y="119603"/>
                </a:lnTo>
                <a:lnTo>
                  <a:pt x="142690" y="116972"/>
                </a:lnTo>
                <a:lnTo>
                  <a:pt x="142333" y="114317"/>
                </a:lnTo>
                <a:lnTo>
                  <a:pt x="142071" y="111649"/>
                </a:lnTo>
                <a:lnTo>
                  <a:pt x="141893" y="108959"/>
                </a:lnTo>
                <a:lnTo>
                  <a:pt x="141809" y="106268"/>
                </a:lnTo>
                <a:lnTo>
                  <a:pt x="141809" y="103553"/>
                </a:lnTo>
                <a:lnTo>
                  <a:pt x="141893" y="100838"/>
                </a:lnTo>
                <a:lnTo>
                  <a:pt x="142071" y="98111"/>
                </a:lnTo>
                <a:lnTo>
                  <a:pt x="142333" y="95385"/>
                </a:lnTo>
                <a:lnTo>
                  <a:pt x="142690" y="92646"/>
                </a:lnTo>
                <a:lnTo>
                  <a:pt x="143143" y="89908"/>
                </a:lnTo>
                <a:lnTo>
                  <a:pt x="143691" y="87169"/>
                </a:lnTo>
                <a:lnTo>
                  <a:pt x="144322" y="84431"/>
                </a:lnTo>
                <a:lnTo>
                  <a:pt x="145060" y="81704"/>
                </a:lnTo>
                <a:lnTo>
                  <a:pt x="145465" y="80335"/>
                </a:lnTo>
                <a:lnTo>
                  <a:pt x="146108" y="78263"/>
                </a:lnTo>
                <a:lnTo>
                  <a:pt x="147560" y="74215"/>
                </a:lnTo>
                <a:lnTo>
                  <a:pt x="149203" y="70274"/>
                </a:lnTo>
                <a:lnTo>
                  <a:pt x="151025" y="66463"/>
                </a:lnTo>
                <a:lnTo>
                  <a:pt x="153026" y="62772"/>
                </a:lnTo>
                <a:lnTo>
                  <a:pt x="155193" y="59200"/>
                </a:lnTo>
                <a:lnTo>
                  <a:pt x="157526" y="55771"/>
                </a:lnTo>
                <a:lnTo>
                  <a:pt x="160003" y="52473"/>
                </a:lnTo>
                <a:lnTo>
                  <a:pt x="162646" y="49318"/>
                </a:lnTo>
                <a:lnTo>
                  <a:pt x="165420" y="46305"/>
                </a:lnTo>
                <a:lnTo>
                  <a:pt x="168326" y="43436"/>
                </a:lnTo>
                <a:lnTo>
                  <a:pt x="171362" y="40721"/>
                </a:lnTo>
                <a:lnTo>
                  <a:pt x="174529" y="38149"/>
                </a:lnTo>
                <a:lnTo>
                  <a:pt x="177792" y="35744"/>
                </a:lnTo>
                <a:lnTo>
                  <a:pt x="181173" y="33494"/>
                </a:lnTo>
                <a:lnTo>
                  <a:pt x="184662" y="31410"/>
                </a:lnTo>
                <a:lnTo>
                  <a:pt x="188234" y="29505"/>
                </a:lnTo>
                <a:lnTo>
                  <a:pt x="191889" y="27755"/>
                </a:lnTo>
                <a:lnTo>
                  <a:pt x="195628" y="26195"/>
                </a:lnTo>
                <a:lnTo>
                  <a:pt x="199438" y="24802"/>
                </a:lnTo>
                <a:lnTo>
                  <a:pt x="203320" y="23599"/>
                </a:lnTo>
                <a:lnTo>
                  <a:pt x="207249" y="22575"/>
                </a:lnTo>
                <a:lnTo>
                  <a:pt x="211238" y="21754"/>
                </a:lnTo>
                <a:lnTo>
                  <a:pt x="215274" y="21111"/>
                </a:lnTo>
                <a:lnTo>
                  <a:pt x="219346" y="20682"/>
                </a:lnTo>
                <a:lnTo>
                  <a:pt x="223442" y="20444"/>
                </a:lnTo>
                <a:lnTo>
                  <a:pt x="227574" y="20408"/>
                </a:lnTo>
                <a:lnTo>
                  <a:pt x="231717" y="20587"/>
                </a:lnTo>
                <a:lnTo>
                  <a:pt x="235873" y="20968"/>
                </a:lnTo>
                <a:lnTo>
                  <a:pt x="240028" y="21575"/>
                </a:lnTo>
                <a:lnTo>
                  <a:pt x="244184" y="22397"/>
                </a:lnTo>
                <a:lnTo>
                  <a:pt x="248327" y="23444"/>
                </a:lnTo>
                <a:lnTo>
                  <a:pt x="250399" y="24064"/>
                </a:lnTo>
                <a:lnTo>
                  <a:pt x="285762" y="34577"/>
                </a:lnTo>
                <a:lnTo>
                  <a:pt x="28576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Graphic 2">
  <p:cSld name="CUSTOM_1_1">
    <p:bg>
      <p:bgPr>
        <a:solidFill>
          <a:srgbClr val="FAB483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" y="0"/>
            <a:ext cx="9144000" cy="514501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6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Graphic 3">
  <p:cSld name="CUSTOM_1_1_1">
    <p:bg>
      <p:bgPr>
        <a:solidFill>
          <a:srgbClr val="FAB483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808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Graphic 4">
  <p:cSld name="CUSTOM_1_1_1_1">
    <p:bg>
      <p:bgPr>
        <a:solidFill>
          <a:srgbClr val="FAB483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4582"/>
            <a:ext cx="9144000" cy="514808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8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Graphic 5">
  <p:cSld name="CUSTOM_1_1_1_1_1">
    <p:bg>
      <p:bgPr>
        <a:solidFill>
          <a:srgbClr val="FAB483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0" y="-1"/>
            <a:ext cx="91412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9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None/>
              <a:defRPr sz="1500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Graphic 6">
  <p:cSld name="CUSTOM_1_1_1_1_1_1">
    <p:bg>
      <p:bgPr>
        <a:solidFill>
          <a:srgbClr val="FAB483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808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30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None/>
              <a:defRPr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1" type="tx">
  <p:cSld name="TITLE_AND_BODY">
    <p:bg>
      <p:bgPr>
        <a:solidFill>
          <a:srgbClr val="33353A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/>
          <p:cNvSpPr txBox="1">
            <a:spLocks noGrp="1"/>
          </p:cNvSpPr>
          <p:nvPr>
            <p:ph type="title"/>
          </p:nvPr>
        </p:nvSpPr>
        <p:spPr>
          <a:xfrm>
            <a:off x="4054288" y="1462368"/>
            <a:ext cx="3963600" cy="23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Geo"/>
              <a:buNone/>
              <a:defRPr sz="3800" b="1" i="0" u="none" strike="noStrike" cap="none">
                <a:solidFill>
                  <a:schemeClr val="lt1"/>
                </a:solidFill>
                <a:latin typeface="Geo"/>
                <a:ea typeface="Geo"/>
                <a:cs typeface="Geo"/>
                <a:sym typeface="Ge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4">
  <p:cSld name="TITLE_AND_BODY_7">
    <p:bg>
      <p:bgPr>
        <a:solidFill>
          <a:srgbClr val="33353A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4054288" y="1462368"/>
            <a:ext cx="3963600" cy="23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Geo"/>
              <a:buNone/>
              <a:defRPr sz="3800" b="1" i="0" u="none" strike="noStrike" cap="none">
                <a:solidFill>
                  <a:schemeClr val="lt1"/>
                </a:solidFill>
                <a:latin typeface="Geo"/>
                <a:ea typeface="Geo"/>
                <a:cs typeface="Geo"/>
                <a:sym typeface="Ge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3"/>
          <p:cNvSpPr txBox="1">
            <a:spLocks noGrp="1"/>
          </p:cNvSpPr>
          <p:nvPr>
            <p:ph type="sldNum" idx="12"/>
          </p:nvPr>
        </p:nvSpPr>
        <p:spPr>
          <a:xfrm>
            <a:off x="4471522" y="4886325"/>
            <a:ext cx="191400" cy="1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8575" tIns="28575" rIns="28575" bIns="28575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Helvetica Neue"/>
              <a:buNone/>
              <a:defRPr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44" name="Google Shape;144;p3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E8E8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Graphic 2 1">
  <p:cSld name="CUSTOM_1_1_2">
    <p:bg>
      <p:bgPr>
        <a:solidFill>
          <a:srgbClr val="FAB483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5" y="0"/>
            <a:ext cx="9144000" cy="514501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5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1 1">
  <p:cSld name="TITLE_AND_BODY_8">
    <p:bg>
      <p:bgPr>
        <a:solidFill>
          <a:srgbClr val="33353A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6"/>
          <p:cNvSpPr txBox="1">
            <a:spLocks noGrp="1"/>
          </p:cNvSpPr>
          <p:nvPr>
            <p:ph type="title"/>
          </p:nvPr>
        </p:nvSpPr>
        <p:spPr>
          <a:xfrm>
            <a:off x="4054288" y="1462368"/>
            <a:ext cx="3963600" cy="23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Geo"/>
              <a:buNone/>
              <a:defRPr sz="3800" b="1" i="0" u="none" strike="noStrike" cap="none">
                <a:solidFill>
                  <a:schemeClr val="lt1"/>
                </a:solidFill>
                <a:latin typeface="Geo"/>
                <a:ea typeface="Geo"/>
                <a:cs typeface="Geo"/>
                <a:sym typeface="Ge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| Kale Dot">
  <p:cSld name="Agenda_1_1_1">
    <p:bg>
      <p:bgPr>
        <a:solidFill>
          <a:srgbClr val="33353A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7"/>
          <p:cNvSpPr txBox="1">
            <a:spLocks noGrp="1"/>
          </p:cNvSpPr>
          <p:nvPr>
            <p:ph type="title"/>
          </p:nvPr>
        </p:nvSpPr>
        <p:spPr>
          <a:xfrm>
            <a:off x="578125" y="-9525"/>
            <a:ext cx="60099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"/>
              <a:buFont typeface="Geo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4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SzPts val="1100"/>
              <a:buChar char="•"/>
              <a:defRPr/>
            </a:lvl1pPr>
            <a:lvl2pPr marL="914400" lvl="1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•"/>
              <a:defRPr/>
            </a:lvl2pPr>
            <a:lvl3pPr marL="1371600" lvl="2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•"/>
              <a:defRPr/>
            </a:lvl3pPr>
            <a:lvl4pPr marL="1828800" lvl="3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100"/>
              <a:buChar char="•"/>
              <a:defRPr/>
            </a:lvl5pPr>
            <a:lvl6pPr marL="274320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6pPr>
            <a:lvl7pPr marL="320040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7pPr>
            <a:lvl8pPr marL="365760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8pPr>
            <a:lvl9pPr marL="411480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7_Copy">
  <p:cSld name="TITLE_1_1_1_1_1_1_1_1_1_1_1_1_1_1_1_1_1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9225" y="4620350"/>
            <a:ext cx="218550" cy="2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9"/>
          <p:cNvSpPr txBox="1"/>
          <p:nvPr/>
        </p:nvSpPr>
        <p:spPr>
          <a:xfrm>
            <a:off x="786900" y="4572625"/>
            <a:ext cx="1842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43A40"/>
                </a:solidFill>
                <a:latin typeface="Arial"/>
                <a:ea typeface="Arial"/>
                <a:cs typeface="Arial"/>
                <a:sym typeface="Arial"/>
              </a:rPr>
              <a:t>omadahealth.com</a:t>
            </a:r>
            <a:endParaRPr sz="900" b="0" i="0" u="none" strike="noStrike" cap="none">
              <a:solidFill>
                <a:srgbClr val="343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_Image">
  <p:cSld name="TITLE_1_1_1_1_1_1_1_1_1_1_1_1_1_1_1_1_1_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225" y="4620350"/>
            <a:ext cx="218550" cy="2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0"/>
          <p:cNvSpPr txBox="1"/>
          <p:nvPr/>
        </p:nvSpPr>
        <p:spPr>
          <a:xfrm>
            <a:off x="786900" y="4572625"/>
            <a:ext cx="1842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43A40"/>
                </a:solidFill>
                <a:latin typeface="Arial"/>
                <a:ea typeface="Arial"/>
                <a:cs typeface="Arial"/>
                <a:sym typeface="Arial"/>
              </a:rPr>
              <a:t>omadahealth.com</a:t>
            </a:r>
            <a:endParaRPr sz="900" b="0" i="0" u="none" strike="noStrike" cap="none">
              <a:solidFill>
                <a:srgbClr val="343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_Image 1">
  <p:cSld name="TITLE_1_1_1_1_1_1_1_1_1_1_1_1_1_1_1_1_1_3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1"/>
          <p:cNvSpPr/>
          <p:nvPr/>
        </p:nvSpPr>
        <p:spPr>
          <a:xfrm>
            <a:off x="0" y="0"/>
            <a:ext cx="9144000" cy="51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1"/>
          <p:cNvSpPr/>
          <p:nvPr/>
        </p:nvSpPr>
        <p:spPr>
          <a:xfrm>
            <a:off x="429225" y="4620350"/>
            <a:ext cx="218400" cy="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1"/>
          <p:cNvSpPr txBox="1"/>
          <p:nvPr/>
        </p:nvSpPr>
        <p:spPr>
          <a:xfrm>
            <a:off x="786900" y="4572625"/>
            <a:ext cx="1842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43A40"/>
                </a:solidFill>
                <a:latin typeface="Arial"/>
                <a:ea typeface="Arial"/>
                <a:cs typeface="Arial"/>
                <a:sym typeface="Arial"/>
              </a:rPr>
              <a:t>omadahealth.com</a:t>
            </a:r>
            <a:endParaRPr sz="900" b="0" i="0" u="none" strike="noStrike" cap="none">
              <a:solidFill>
                <a:srgbClr val="343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_Image 2">
  <p:cSld name="TITLE_1_1_1_1_1_1_1_1_1_1_1_1_1_1_1_1_1_4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225" y="4620350"/>
            <a:ext cx="218550" cy="2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42"/>
          <p:cNvSpPr txBox="1"/>
          <p:nvPr/>
        </p:nvSpPr>
        <p:spPr>
          <a:xfrm>
            <a:off x="786900" y="4572625"/>
            <a:ext cx="1842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43A40"/>
                </a:solidFill>
                <a:latin typeface="Arial"/>
                <a:ea typeface="Arial"/>
                <a:cs typeface="Arial"/>
                <a:sym typeface="Arial"/>
              </a:rPr>
              <a:t>omadahealth.com</a:t>
            </a:r>
            <a:endParaRPr sz="900" b="0" i="0" u="none" strike="noStrike" cap="none">
              <a:solidFill>
                <a:srgbClr val="343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TITLE_1_1_1_1_1_1_1_1_1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225" y="4620350"/>
            <a:ext cx="218550" cy="21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3"/>
          <p:cNvSpPr txBox="1"/>
          <p:nvPr/>
        </p:nvSpPr>
        <p:spPr>
          <a:xfrm>
            <a:off x="786900" y="4572625"/>
            <a:ext cx="1842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900" b="0" i="0" u="none" strike="noStrike" cap="none">
                <a:solidFill>
                  <a:srgbClr val="343A40"/>
                </a:solidFill>
                <a:latin typeface="Arial"/>
                <a:ea typeface="Arial"/>
                <a:cs typeface="Arial"/>
                <a:sym typeface="Arial"/>
              </a:rPr>
              <a:t>omadahealth.com</a:t>
            </a:r>
            <a:endParaRPr sz="900" b="0" i="0" u="none" strike="noStrike" cap="none">
              <a:solidFill>
                <a:srgbClr val="343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Bleed 3">
  <p:cSld name="TITLE_1_1_1_1_1_1_1_1_1_1_1_2_2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4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/o Subhead">
  <p:cSld name="Headline w/o Subhead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5"/>
          <p:cNvSpPr txBox="1">
            <a:spLocks noGrp="1"/>
          </p:cNvSpPr>
          <p:nvPr>
            <p:ph type="body" idx="1"/>
          </p:nvPr>
        </p:nvSpPr>
        <p:spPr>
          <a:xfrm>
            <a:off x="629517" y="634459"/>
            <a:ext cx="8433600" cy="1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Autofit/>
          </a:bodyPr>
          <a:lstStyle>
            <a:lvl1pPr marL="4572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33353A"/>
              </a:buClr>
              <a:buSzPts val="500"/>
              <a:buFont typeface="Geo"/>
              <a:buNone/>
              <a:defRPr sz="1300" b="0" i="0" u="none" strike="noStrike" cap="none">
                <a:solidFill>
                  <a:srgbClr val="33353A"/>
                </a:solidFill>
                <a:latin typeface="Geo"/>
                <a:ea typeface="Geo"/>
                <a:cs typeface="Geo"/>
                <a:sym typeface="Geo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defRPr sz="2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45"/>
          <p:cNvSpPr txBox="1">
            <a:spLocks noGrp="1"/>
          </p:cNvSpPr>
          <p:nvPr>
            <p:ph type="sldNum" idx="12"/>
          </p:nvPr>
        </p:nvSpPr>
        <p:spPr>
          <a:xfrm>
            <a:off x="8890171" y="4952038"/>
            <a:ext cx="195300" cy="1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Geo"/>
              <a:buNone/>
              <a:defRPr sz="700" b="0" i="0" u="none" strike="noStrike" cap="none">
                <a:solidFill>
                  <a:srgbClr val="7F7F7F"/>
                </a:solidFill>
                <a:latin typeface="Geo"/>
                <a:ea typeface="Geo"/>
                <a:cs typeface="Geo"/>
                <a:sym typeface="Ge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Geo"/>
              <a:buNone/>
              <a:defRPr sz="700" b="0" i="0" u="none" strike="noStrike" cap="none">
                <a:solidFill>
                  <a:srgbClr val="7F7F7F"/>
                </a:solidFill>
                <a:latin typeface="Geo"/>
                <a:ea typeface="Geo"/>
                <a:cs typeface="Geo"/>
                <a:sym typeface="Ge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Geo"/>
              <a:buNone/>
              <a:defRPr sz="700" b="0" i="0" u="none" strike="noStrike" cap="none">
                <a:solidFill>
                  <a:srgbClr val="7F7F7F"/>
                </a:solidFill>
                <a:latin typeface="Geo"/>
                <a:ea typeface="Geo"/>
                <a:cs typeface="Geo"/>
                <a:sym typeface="Ge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Geo"/>
              <a:buNone/>
              <a:defRPr sz="700" b="0" i="0" u="none" strike="noStrike" cap="none">
                <a:solidFill>
                  <a:srgbClr val="7F7F7F"/>
                </a:solidFill>
                <a:latin typeface="Geo"/>
                <a:ea typeface="Geo"/>
                <a:cs typeface="Geo"/>
                <a:sym typeface="Ge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Geo"/>
              <a:buNone/>
              <a:defRPr sz="700" b="0" i="0" u="none" strike="noStrike" cap="none">
                <a:solidFill>
                  <a:srgbClr val="7F7F7F"/>
                </a:solidFill>
                <a:latin typeface="Geo"/>
                <a:ea typeface="Geo"/>
                <a:cs typeface="Geo"/>
                <a:sym typeface="Ge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Geo"/>
              <a:buNone/>
              <a:defRPr sz="700" b="0" i="0" u="none" strike="noStrike" cap="none">
                <a:solidFill>
                  <a:srgbClr val="7F7F7F"/>
                </a:solidFill>
                <a:latin typeface="Geo"/>
                <a:ea typeface="Geo"/>
                <a:cs typeface="Geo"/>
                <a:sym typeface="Ge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Geo"/>
              <a:buNone/>
              <a:defRPr sz="700" b="0" i="0" u="none" strike="noStrike" cap="none">
                <a:solidFill>
                  <a:srgbClr val="7F7F7F"/>
                </a:solidFill>
                <a:latin typeface="Geo"/>
                <a:ea typeface="Geo"/>
                <a:cs typeface="Geo"/>
                <a:sym typeface="Ge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Geo"/>
              <a:buNone/>
              <a:defRPr sz="700" b="0" i="0" u="none" strike="noStrike" cap="none">
                <a:solidFill>
                  <a:srgbClr val="7F7F7F"/>
                </a:solidFill>
                <a:latin typeface="Geo"/>
                <a:ea typeface="Geo"/>
                <a:cs typeface="Geo"/>
                <a:sym typeface="Ge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700"/>
              <a:buFont typeface="Geo"/>
              <a:buNone/>
              <a:defRPr sz="700" b="0" i="0" u="none" strike="noStrike" cap="none">
                <a:solidFill>
                  <a:srgbClr val="7F7F7F"/>
                </a:solidFill>
                <a:latin typeface="Geo"/>
                <a:ea typeface="Geo"/>
                <a:cs typeface="Geo"/>
                <a:sym typeface="Ge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45"/>
          <p:cNvSpPr/>
          <p:nvPr/>
        </p:nvSpPr>
        <p:spPr>
          <a:xfrm>
            <a:off x="73603" y="4967023"/>
            <a:ext cx="866100" cy="1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700"/>
              <a:buFont typeface="Arial"/>
              <a:buNone/>
            </a:pPr>
            <a:r>
              <a:rPr lang="en" sz="700" b="1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OMADA HEALTH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_2">
  <p:cSld name="TITLE_1_1_1_1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46"/>
          <p:cNvPicPr preferRelativeResize="0"/>
          <p:nvPr/>
        </p:nvPicPr>
        <p:blipFill rotWithShape="1">
          <a:blip r:embed="rId2">
            <a:alphaModFix/>
          </a:blip>
          <a:srcRect l="19" r="29"/>
          <a:stretch/>
        </p:blipFill>
        <p:spPr>
          <a:xfrm>
            <a:off x="0" y="1"/>
            <a:ext cx="9143997" cy="5146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8" name="Google Shape;188;p4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9" name="Google Shape;189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 1 1 1 2 1 1 1 1 1">
  <p:cSld name="CUSTOM_1_1_1_1_1_2_1_1_1_1_1">
    <p:bg>
      <p:bgPr>
        <a:solidFill>
          <a:srgbClr val="F5FAFA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26700" y="4930351"/>
            <a:ext cx="490598" cy="1154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48"/>
          <p:cNvCxnSpPr/>
          <p:nvPr/>
        </p:nvCxnSpPr>
        <p:spPr>
          <a:xfrm>
            <a:off x="236425" y="4850775"/>
            <a:ext cx="8724300" cy="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 1 1 1 1 1 1 1">
  <p:cSld name="CUSTOM_1_1_1_1_1_1_1_1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D94D685-7646-43F0-AD43-BC8CA981CD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0639" y="4707153"/>
            <a:ext cx="4837162" cy="249508"/>
          </a:xfrm>
        </p:spPr>
        <p:txBody>
          <a:bodyPr>
            <a:norm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Citation should be at the bottom in 8 pt. font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1EABF0BB-2E8D-420C-8D16-EDAC53736EEC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1"/>
            <a:ext cx="9144000" cy="51434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13832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57723" y="345300"/>
            <a:ext cx="78867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57723" y="1169150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252499" y="4767263"/>
            <a:ext cx="5824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/>
          <p:nvPr/>
        </p:nvSpPr>
        <p:spPr>
          <a:xfrm>
            <a:off x="5881675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7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5.pn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0" Type="http://schemas.openxmlformats.org/officeDocument/2006/relationships/image" Target="../media/image46.png"/><Relationship Id="rId4" Type="http://schemas.openxmlformats.org/officeDocument/2006/relationships/image" Target="../media/image33.pn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8.xml"/><Relationship Id="rId1" Type="http://schemas.openxmlformats.org/officeDocument/2006/relationships/video" Target="https://player.vimeo.com/video/849213878?app_id=122963" TargetMode="External"/><Relationship Id="rId4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50"/>
          <p:cNvPicPr preferRelativeResize="0"/>
          <p:nvPr/>
        </p:nvPicPr>
        <p:blipFill rotWithShape="1">
          <a:blip r:embed="rId3">
            <a:alphaModFix amt="49000"/>
          </a:blip>
          <a:srcRect l="13419" t="10031" r="13411" b="16799"/>
          <a:stretch/>
        </p:blipFill>
        <p:spPr>
          <a:xfrm>
            <a:off x="0" y="0"/>
            <a:ext cx="9143357" cy="514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50"/>
          <p:cNvPicPr preferRelativeResize="0"/>
          <p:nvPr/>
        </p:nvPicPr>
        <p:blipFill rotWithShape="1">
          <a:blip r:embed="rId4">
            <a:alphaModFix/>
          </a:blip>
          <a:srcRect l="27840" r="33530" b="37059"/>
          <a:stretch/>
        </p:blipFill>
        <p:spPr>
          <a:xfrm>
            <a:off x="3976841" y="9525"/>
            <a:ext cx="4991700" cy="5133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0" name="Google Shape;200;p50"/>
          <p:cNvSpPr txBox="1"/>
          <p:nvPr/>
        </p:nvSpPr>
        <p:spPr>
          <a:xfrm>
            <a:off x="115025" y="1353275"/>
            <a:ext cx="4429800" cy="28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" sz="4400" dirty="0">
                <a:solidFill>
                  <a:srgbClr val="FF703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Omada for the Better Health Collective</a:t>
            </a:r>
            <a:endParaRPr lang="en-US" sz="4400" dirty="0" err="1">
              <a:solidFill>
                <a:srgbClr val="FF703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>
              <a:lnSpc>
                <a:spcPct val="90000"/>
              </a:lnSpc>
            </a:pPr>
            <a:r>
              <a:rPr lang="en" sz="1800" dirty="0">
                <a:solidFill>
                  <a:srgbClr val="FF703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Programs Overview</a:t>
            </a:r>
            <a:endParaRPr sz="1800" dirty="0">
              <a:solidFill>
                <a:srgbClr val="FF7030"/>
              </a:solidFill>
              <a:latin typeface="DM Serif Display"/>
              <a:ea typeface="DM Serif Display"/>
              <a:cs typeface="DM Serif Display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rgbClr val="FF703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02" name="Google Shape;20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125" y="475350"/>
            <a:ext cx="1492976" cy="351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76875" y="442497"/>
            <a:ext cx="2168275" cy="4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1"/>
          <p:cNvSpPr txBox="1"/>
          <p:nvPr/>
        </p:nvSpPr>
        <p:spPr>
          <a:xfrm>
            <a:off x="3067962" y="1344600"/>
            <a:ext cx="3253500" cy="3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 Features</a:t>
            </a:r>
            <a:endParaRPr sz="1800"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DM Serif Display"/>
              <a:buChar char="●"/>
            </a:pPr>
            <a:r>
              <a:rPr lang="en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</a:t>
            </a:r>
            <a:r>
              <a:rPr lang="en" b="1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ealth coach</a:t>
            </a:r>
            <a:endParaRPr b="1"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DM Serif Display"/>
              <a:buChar char="●"/>
            </a:pPr>
            <a:r>
              <a:rPr lang="en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</a:t>
            </a:r>
            <a:r>
              <a:rPr lang="en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eal-time interventions</a:t>
            </a:r>
            <a:endParaRPr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DM Serif Display"/>
              <a:buChar char="●"/>
            </a:pPr>
            <a:r>
              <a:rPr lang="en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Peer Groups</a:t>
            </a:r>
            <a:endParaRPr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lang="en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DPP certified</a:t>
            </a:r>
            <a:r>
              <a:rPr lang="en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curriculum </a:t>
            </a:r>
            <a:endParaRPr b="1"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Pts val="1400"/>
              <a:buFont typeface="Arial"/>
              <a:buChar char="●"/>
            </a:pPr>
            <a:r>
              <a:rPr lang="en" b="1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Connected</a:t>
            </a:r>
            <a:r>
              <a:rPr lang="en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" b="1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scale</a:t>
            </a:r>
            <a:r>
              <a:rPr lang="en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,</a:t>
            </a:r>
            <a:r>
              <a:rPr lang="en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food and activity tracking</a:t>
            </a:r>
            <a:endParaRPr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09" name="Google Shape;209;p51"/>
          <p:cNvSpPr txBox="1">
            <a:spLocks noGrp="1"/>
          </p:cNvSpPr>
          <p:nvPr>
            <p:ph type="title" idx="4294967295"/>
          </p:nvPr>
        </p:nvSpPr>
        <p:spPr>
          <a:xfrm>
            <a:off x="257724" y="345300"/>
            <a:ext cx="49626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Omada for Prevention</a:t>
            </a:r>
            <a:r>
              <a:rPr lang="en" sz="1800">
                <a:solidFill>
                  <a:schemeClr val="accent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endParaRPr sz="1800">
              <a:solidFill>
                <a:schemeClr val="accen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b="0">
                <a:latin typeface="DM Serif Display"/>
                <a:ea typeface="DM Serif Display"/>
                <a:cs typeface="DM Serif Display"/>
                <a:sym typeface="DM Serif Display"/>
              </a:rPr>
              <a:t>Improve Overall Health</a:t>
            </a:r>
            <a:endParaRPr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endParaRPr sz="1500" b="1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51"/>
          <p:cNvSpPr/>
          <p:nvPr/>
        </p:nvSpPr>
        <p:spPr>
          <a:xfrm>
            <a:off x="6596425" y="-57575"/>
            <a:ext cx="2556900" cy="521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51"/>
          <p:cNvSpPr txBox="1"/>
          <p:nvPr/>
        </p:nvSpPr>
        <p:spPr>
          <a:xfrm>
            <a:off x="257725" y="1394838"/>
            <a:ext cx="2712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 Goals</a:t>
            </a:r>
            <a:endParaRPr sz="1800" b="1"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12" name="Google Shape;212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3250" y="890550"/>
            <a:ext cx="3423476" cy="3471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96425" y="-17525"/>
            <a:ext cx="1060876" cy="1966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3024" y="2594275"/>
            <a:ext cx="1844351" cy="247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35624" y="-57575"/>
            <a:ext cx="1668800" cy="16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1"/>
          <p:cNvSpPr txBox="1"/>
          <p:nvPr/>
        </p:nvSpPr>
        <p:spPr>
          <a:xfrm>
            <a:off x="677263" y="2131750"/>
            <a:ext cx="2174100" cy="6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2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Sustainable weight loss</a:t>
            </a:r>
            <a:r>
              <a:rPr lang="en" sz="1200" i="0" u="none" strike="noStrike" cap="none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endParaRPr sz="1200" i="0" u="none" strike="noStrike" cap="none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200" i="0" u="none" strike="noStrike" cap="none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Reduce the risk of developing </a:t>
            </a:r>
            <a:r>
              <a:rPr lang="en" sz="12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T2D</a:t>
            </a:r>
            <a:r>
              <a:rPr lang="en" sz="1200" i="0" u="none" strike="noStrike" cap="none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, heart disease and stroke</a:t>
            </a:r>
            <a:endParaRPr sz="1200" i="0" u="none" strike="noStrike" cap="none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8383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38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7100" y="2061586"/>
            <a:ext cx="479900" cy="40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0363" y="2659341"/>
            <a:ext cx="395600" cy="374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2"/>
          <p:cNvSpPr txBox="1">
            <a:spLocks noGrp="1"/>
          </p:cNvSpPr>
          <p:nvPr>
            <p:ph type="title" idx="4294967295"/>
          </p:nvPr>
        </p:nvSpPr>
        <p:spPr>
          <a:xfrm>
            <a:off x="257724" y="345300"/>
            <a:ext cx="49626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>
                <a:solidFill>
                  <a:srgbClr val="E345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Omada for Diabetes</a:t>
            </a:r>
            <a:endParaRPr sz="2000">
              <a:solidFill>
                <a:srgbClr val="E345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b="0">
                <a:latin typeface="DM Serif Display"/>
                <a:ea typeface="DM Serif Display"/>
                <a:cs typeface="DM Serif Display"/>
                <a:sym typeface="DM Serif Display"/>
              </a:rPr>
              <a:t>Improve Blood Glucose Control</a:t>
            </a:r>
            <a:endParaRPr>
              <a:solidFill>
                <a:srgbClr val="1F497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>
                <a:solidFill>
                  <a:srgbClr val="E34500"/>
                </a:solidFill>
              </a:rPr>
              <a:t>—</a:t>
            </a:r>
            <a:endParaRPr/>
          </a:p>
        </p:txBody>
      </p:sp>
      <p:sp>
        <p:nvSpPr>
          <p:cNvPr id="224" name="Google Shape;224;p52"/>
          <p:cNvSpPr/>
          <p:nvPr/>
        </p:nvSpPr>
        <p:spPr>
          <a:xfrm>
            <a:off x="6596425" y="0"/>
            <a:ext cx="2556900" cy="515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2"/>
          <p:cNvSpPr txBox="1"/>
          <p:nvPr/>
        </p:nvSpPr>
        <p:spPr>
          <a:xfrm>
            <a:off x="2970025" y="1203625"/>
            <a:ext cx="3547800" cy="3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 Features</a:t>
            </a:r>
            <a:endParaRPr sz="180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Certified Diabetes Educator (CDCES)</a:t>
            </a:r>
            <a:r>
              <a:rPr lang="en" sz="13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 </a:t>
            </a:r>
            <a:endParaRPr sz="130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Real-time </a:t>
            </a: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interventions</a:t>
            </a:r>
            <a:endParaRPr sz="13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T1 &amp; T2 Specific Peer Group</a:t>
            </a:r>
            <a:r>
              <a:rPr lang="en" sz="13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</a:t>
            </a:r>
            <a:endParaRPr sz="130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</a:pP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Continuous Glucose Monitor</a:t>
            </a:r>
            <a:endParaRPr sz="13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Arial"/>
              <a:buChar char="●"/>
            </a:pP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Blood Glucose Meter w/automatic refilled test strips &amp; lancets</a:t>
            </a:r>
            <a:endParaRPr sz="13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DM Serif Display"/>
              <a:buChar char="●"/>
            </a:pP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Additional Devices as needed (scale &amp; BP Cuff)</a:t>
            </a:r>
            <a:endParaRPr sz="1300" b="1">
              <a:solidFill>
                <a:schemeClr val="accen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pic>
        <p:nvPicPr>
          <p:cNvPr id="226" name="Google Shape;226;p52"/>
          <p:cNvPicPr preferRelativeResize="0"/>
          <p:nvPr/>
        </p:nvPicPr>
        <p:blipFill rotWithShape="1">
          <a:blip r:embed="rId3">
            <a:alphaModFix/>
          </a:blip>
          <a:srcRect l="4221" r="77383"/>
          <a:stretch/>
        </p:blipFill>
        <p:spPr>
          <a:xfrm>
            <a:off x="6652376" y="242162"/>
            <a:ext cx="943150" cy="197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52"/>
          <p:cNvPicPr preferRelativeResize="0"/>
          <p:nvPr/>
        </p:nvPicPr>
        <p:blipFill rotWithShape="1">
          <a:blip r:embed="rId3">
            <a:alphaModFix/>
          </a:blip>
          <a:srcRect l="82237" t="28724" r="3620" b="6520"/>
          <a:stretch/>
        </p:blipFill>
        <p:spPr>
          <a:xfrm>
            <a:off x="7126349" y="1673325"/>
            <a:ext cx="590325" cy="103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52"/>
          <p:cNvPicPr preferRelativeResize="0"/>
          <p:nvPr/>
        </p:nvPicPr>
        <p:blipFill rotWithShape="1">
          <a:blip r:embed="rId4">
            <a:alphaModFix/>
          </a:blip>
          <a:srcRect l="45728" r="45146"/>
          <a:stretch/>
        </p:blipFill>
        <p:spPr>
          <a:xfrm>
            <a:off x="7537375" y="155169"/>
            <a:ext cx="444050" cy="187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52"/>
          <p:cNvPicPr preferRelativeResize="0"/>
          <p:nvPr/>
        </p:nvPicPr>
        <p:blipFill rotWithShape="1">
          <a:blip r:embed="rId5">
            <a:alphaModFix/>
          </a:blip>
          <a:srcRect l="690" r="680"/>
          <a:stretch/>
        </p:blipFill>
        <p:spPr>
          <a:xfrm>
            <a:off x="6517824" y="2661503"/>
            <a:ext cx="2155051" cy="218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52"/>
          <p:cNvPicPr preferRelativeResize="0"/>
          <p:nvPr/>
        </p:nvPicPr>
        <p:blipFill rotWithShape="1">
          <a:blip r:embed="rId6">
            <a:alphaModFix/>
          </a:blip>
          <a:srcRect l="7470" t="-2757" r="-25117" b="5310"/>
          <a:stretch/>
        </p:blipFill>
        <p:spPr>
          <a:xfrm>
            <a:off x="7941377" y="944052"/>
            <a:ext cx="2468475" cy="210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52"/>
          <p:cNvPicPr preferRelativeResize="0"/>
          <p:nvPr/>
        </p:nvPicPr>
        <p:blipFill rotWithShape="1">
          <a:blip r:embed="rId7">
            <a:alphaModFix/>
          </a:blip>
          <a:srcRect l="23023" r="23018"/>
          <a:stretch/>
        </p:blipFill>
        <p:spPr>
          <a:xfrm>
            <a:off x="8081375" y="3302563"/>
            <a:ext cx="943149" cy="174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74600" y="3425875"/>
            <a:ext cx="2099726" cy="14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35625" y="-57575"/>
            <a:ext cx="1608375" cy="160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52"/>
          <p:cNvSpPr txBox="1"/>
          <p:nvPr/>
        </p:nvSpPr>
        <p:spPr>
          <a:xfrm>
            <a:off x="178975" y="1203625"/>
            <a:ext cx="2712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 Goals</a:t>
            </a:r>
            <a:endParaRPr sz="1800" b="1" i="0" u="none" strike="noStrike" cap="none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35" name="Google Shape;235;p52"/>
          <p:cNvSpPr txBox="1"/>
          <p:nvPr/>
        </p:nvSpPr>
        <p:spPr>
          <a:xfrm>
            <a:off x="616817" y="1679150"/>
            <a:ext cx="2274600" cy="1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</a:t>
            </a:r>
            <a:r>
              <a:rPr lang="en" sz="1100" i="0" u="none" strike="noStrike" cap="none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chieve and maintain target blood glucose levels </a:t>
            </a:r>
            <a:endParaRPr sz="1100" i="0" u="none" strike="noStrike" cap="none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i="0" u="none" strike="noStrike" cap="none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Reduce the risk of complications and diabetes distress </a:t>
            </a:r>
            <a:endParaRPr sz="1100" i="0" u="none" strike="noStrike" cap="none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i="0" u="none" strike="noStrike" cap="none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Build confidence to self-manage medications</a:t>
            </a:r>
            <a:endParaRPr sz="1100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38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Google Shape;236;p5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8975" y="1735575"/>
            <a:ext cx="483321" cy="4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3644" y="2907194"/>
            <a:ext cx="433988" cy="36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8324" y="2277401"/>
            <a:ext cx="433977" cy="346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3"/>
          <p:cNvSpPr txBox="1"/>
          <p:nvPr/>
        </p:nvSpPr>
        <p:spPr>
          <a:xfrm>
            <a:off x="3091163" y="1246525"/>
            <a:ext cx="3259500" cy="3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 Features</a:t>
            </a:r>
            <a:endParaRPr sz="150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Health coach</a:t>
            </a:r>
            <a:r>
              <a:rPr lang="en" sz="13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&amp; </a:t>
            </a: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HTN Specialist</a:t>
            </a:r>
            <a:endParaRPr sz="13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HTN </a:t>
            </a: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curriculum</a:t>
            </a:r>
            <a:endParaRPr sz="13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Real-time </a:t>
            </a: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meaningful interventions</a:t>
            </a:r>
            <a:endParaRPr sz="130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Peer Group</a:t>
            </a:r>
            <a:r>
              <a:rPr lang="en" sz="13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&amp; Topic-based communities</a:t>
            </a:r>
            <a:endParaRPr sz="130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300"/>
              <a:buChar char="●"/>
            </a:pPr>
            <a:r>
              <a:rPr lang="en" sz="13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Connected Devices</a:t>
            </a:r>
            <a:endParaRPr sz="1000" i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sp>
        <p:nvSpPr>
          <p:cNvPr id="244" name="Google Shape;244;p53"/>
          <p:cNvSpPr txBox="1">
            <a:spLocks noGrp="1"/>
          </p:cNvSpPr>
          <p:nvPr>
            <p:ph type="title" idx="4294967295"/>
          </p:nvPr>
        </p:nvSpPr>
        <p:spPr>
          <a:xfrm>
            <a:off x="216224" y="196600"/>
            <a:ext cx="49626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>
                <a:solidFill>
                  <a:schemeClr val="accent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Omada for Hypertension </a:t>
            </a:r>
            <a:endParaRPr sz="2000">
              <a:solidFill>
                <a:schemeClr val="accent5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b="0">
                <a:latin typeface="DM Serif Display"/>
                <a:ea typeface="DM Serif Display"/>
                <a:cs typeface="DM Serif Display"/>
                <a:sym typeface="DM Serif Display"/>
              </a:rPr>
              <a:t>Improve Blood Pressure Control</a:t>
            </a:r>
            <a:endParaRPr>
              <a:solidFill>
                <a:schemeClr val="accen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>
                <a:solidFill>
                  <a:schemeClr val="accent5"/>
                </a:solidFill>
              </a:rPr>
              <a:t>—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/>
          </a:p>
        </p:txBody>
      </p:sp>
      <p:sp>
        <p:nvSpPr>
          <p:cNvPr id="245" name="Google Shape;245;p53"/>
          <p:cNvSpPr txBox="1"/>
          <p:nvPr/>
        </p:nvSpPr>
        <p:spPr>
          <a:xfrm>
            <a:off x="216225" y="1246525"/>
            <a:ext cx="2712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 Goals</a:t>
            </a:r>
            <a:endParaRPr sz="1800" b="1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46" name="Google Shape;246;p53"/>
          <p:cNvSpPr/>
          <p:nvPr/>
        </p:nvSpPr>
        <p:spPr>
          <a:xfrm>
            <a:off x="6596425" y="0"/>
            <a:ext cx="2556900" cy="5152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Google Shape;247;p53"/>
          <p:cNvPicPr preferRelativeResize="0"/>
          <p:nvPr/>
        </p:nvPicPr>
        <p:blipFill rotWithShape="1">
          <a:blip r:embed="rId3">
            <a:alphaModFix/>
          </a:blip>
          <a:srcRect l="690" r="680"/>
          <a:stretch/>
        </p:blipFill>
        <p:spPr>
          <a:xfrm>
            <a:off x="6993625" y="1731000"/>
            <a:ext cx="3115599" cy="315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53"/>
          <p:cNvPicPr preferRelativeResize="0"/>
          <p:nvPr/>
        </p:nvPicPr>
        <p:blipFill rotWithShape="1">
          <a:blip r:embed="rId4">
            <a:alphaModFix/>
          </a:blip>
          <a:srcRect l="23026" r="8909"/>
          <a:stretch/>
        </p:blipFill>
        <p:spPr>
          <a:xfrm>
            <a:off x="7878225" y="2815150"/>
            <a:ext cx="1517990" cy="22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53"/>
          <p:cNvPicPr preferRelativeResize="0"/>
          <p:nvPr/>
        </p:nvPicPr>
        <p:blipFill rotWithShape="1">
          <a:blip r:embed="rId5">
            <a:alphaModFix/>
          </a:blip>
          <a:srcRect l="11732" r="11732"/>
          <a:stretch/>
        </p:blipFill>
        <p:spPr>
          <a:xfrm>
            <a:off x="6526625" y="3013572"/>
            <a:ext cx="1661626" cy="223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6625" y="-192225"/>
            <a:ext cx="1661625" cy="271742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53"/>
          <p:cNvSpPr txBox="1"/>
          <p:nvPr/>
        </p:nvSpPr>
        <p:spPr>
          <a:xfrm>
            <a:off x="216225" y="1527250"/>
            <a:ext cx="2510400" cy="4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rgbClr val="383838"/>
              </a:solidFill>
            </a:endParaRPr>
          </a:p>
        </p:txBody>
      </p:sp>
      <p:pic>
        <p:nvPicPr>
          <p:cNvPr id="252" name="Google Shape;252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80600" y="-57575"/>
            <a:ext cx="1623825" cy="162382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53"/>
          <p:cNvSpPr txBox="1"/>
          <p:nvPr/>
        </p:nvSpPr>
        <p:spPr>
          <a:xfrm>
            <a:off x="723425" y="1913638"/>
            <a:ext cx="2950500" cy="12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Achieve target </a:t>
            </a:r>
            <a:br>
              <a:rPr lang="en" sz="11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</a:br>
            <a:r>
              <a:rPr lang="en" sz="11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blood pressure </a:t>
            </a:r>
            <a:endParaRPr sz="1100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000">
              <a:solidFill>
                <a:srgbClr val="383838"/>
              </a:solidFill>
            </a:endParaRPr>
          </a:p>
          <a:p>
            <a:pPr marL="0" lvl="0" indent="0" algn="l" rtl="0">
              <a:lnSpc>
                <a:spcPct val="114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 sz="1000">
              <a:solidFill>
                <a:srgbClr val="383838"/>
              </a:solidFill>
            </a:endParaRPr>
          </a:p>
        </p:txBody>
      </p:sp>
      <p:pic>
        <p:nvPicPr>
          <p:cNvPr id="254" name="Google Shape;254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675" y="2001069"/>
            <a:ext cx="397808" cy="36807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53"/>
          <p:cNvSpPr txBox="1"/>
          <p:nvPr/>
        </p:nvSpPr>
        <p:spPr>
          <a:xfrm>
            <a:off x="723425" y="2379013"/>
            <a:ext cx="19092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4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sz="1100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56" name="Google Shape;256;p53"/>
          <p:cNvSpPr txBox="1"/>
          <p:nvPr/>
        </p:nvSpPr>
        <p:spPr>
          <a:xfrm>
            <a:off x="690275" y="2505295"/>
            <a:ext cx="19812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Reduce cardiovascular risks</a:t>
            </a:r>
            <a:r>
              <a:rPr lang="en" sz="1100"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endParaRPr sz="1100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None/>
            </a:pPr>
            <a:endParaRPr/>
          </a:p>
        </p:txBody>
      </p:sp>
      <p:pic>
        <p:nvPicPr>
          <p:cNvPr id="257" name="Google Shape;257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663" y="2516506"/>
            <a:ext cx="397800" cy="387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2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4"/>
          <p:cNvSpPr txBox="1">
            <a:spLocks noGrp="1"/>
          </p:cNvSpPr>
          <p:nvPr>
            <p:ph type="title" idx="4294967295"/>
          </p:nvPr>
        </p:nvSpPr>
        <p:spPr>
          <a:xfrm>
            <a:off x="257724" y="155175"/>
            <a:ext cx="49626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 dirty="0">
                <a:solidFill>
                  <a:srgbClr val="CC4125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Omada for Diabetes &amp; Hypertension</a:t>
            </a:r>
            <a:r>
              <a:rPr lang="en" sz="2000" dirty="0">
                <a:solidFill>
                  <a:srgbClr val="FF000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endParaRPr sz="2000">
              <a:solidFill>
                <a:srgbClr val="FF000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b="0" dirty="0">
                <a:latin typeface="DM Serif Display"/>
                <a:ea typeface="DM Serif Display"/>
                <a:cs typeface="DM Serif Display"/>
                <a:sym typeface="DM Serif Display"/>
              </a:rPr>
              <a:t>Improve Blood Glucose and Blood Pressure Control</a:t>
            </a:r>
            <a:endParaRPr>
              <a:solidFill>
                <a:srgbClr val="1F497D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 dirty="0">
                <a:solidFill>
                  <a:schemeClr val="accent3"/>
                </a:solidFill>
              </a:rPr>
              <a:t>—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263" name="Google Shape;263;p54"/>
          <p:cNvSpPr/>
          <p:nvPr/>
        </p:nvSpPr>
        <p:spPr>
          <a:xfrm>
            <a:off x="6596425" y="0"/>
            <a:ext cx="2556900" cy="5152500"/>
          </a:xfrm>
          <a:prstGeom prst="rect">
            <a:avLst/>
          </a:pr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54"/>
          <p:cNvSpPr txBox="1"/>
          <p:nvPr/>
        </p:nvSpPr>
        <p:spPr>
          <a:xfrm>
            <a:off x="2970025" y="1293825"/>
            <a:ext cx="3547800" cy="3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 Features</a:t>
            </a:r>
            <a:endParaRPr sz="1800"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Char char="●"/>
            </a:pPr>
            <a:r>
              <a:rPr lang="en" sz="1300" b="1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Health Coach, </a:t>
            </a:r>
            <a:r>
              <a:rPr lang="en" sz="13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Certified Diabetes Educator</a:t>
            </a:r>
            <a:r>
              <a:rPr lang="en" sz="13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&amp; </a:t>
            </a:r>
            <a:r>
              <a:rPr lang="en" sz="13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HT</a:t>
            </a:r>
            <a:r>
              <a:rPr lang="en" sz="1300" b="1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N Specialist</a:t>
            </a:r>
            <a:r>
              <a:rPr lang="en" sz="13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endParaRPr sz="1300"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Char char="●"/>
            </a:pPr>
            <a:r>
              <a:rPr lang="en" sz="13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Diabetes + HTN specific</a:t>
            </a:r>
            <a:r>
              <a:rPr lang="en" sz="1300" b="1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" sz="13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curriculum</a:t>
            </a:r>
            <a:r>
              <a:rPr lang="en" sz="13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endParaRPr sz="1300">
              <a:solidFill>
                <a:schemeClr val="accent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Char char="●"/>
            </a:pPr>
            <a:r>
              <a:rPr lang="en" sz="13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Real-time </a:t>
            </a:r>
            <a:r>
              <a:rPr lang="en" sz="13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interventions</a:t>
            </a:r>
            <a:endParaRPr sz="1300" b="1"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Char char="●"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Pe</a:t>
            </a:r>
            <a:r>
              <a:rPr lang="en" sz="1300" b="1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er Group</a:t>
            </a:r>
            <a:r>
              <a:rPr lang="en" sz="13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&amp; Topic-based communities</a:t>
            </a:r>
            <a:endParaRPr sz="1300"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3"/>
              </a:buClr>
              <a:buSzPts val="1300"/>
              <a:buFont typeface="Arial"/>
              <a:buChar char="●"/>
            </a:pPr>
            <a:r>
              <a:rPr lang="en" sz="1300" b="1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Connected Devices </a:t>
            </a:r>
            <a:endParaRPr sz="1000" i="1"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pic>
        <p:nvPicPr>
          <p:cNvPr id="265" name="Google Shape;265;p54"/>
          <p:cNvPicPr preferRelativeResize="0"/>
          <p:nvPr/>
        </p:nvPicPr>
        <p:blipFill rotWithShape="1">
          <a:blip r:embed="rId3">
            <a:alphaModFix/>
          </a:blip>
          <a:srcRect l="45728" r="45146"/>
          <a:stretch/>
        </p:blipFill>
        <p:spPr>
          <a:xfrm>
            <a:off x="7630800" y="1293828"/>
            <a:ext cx="351975" cy="1483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4"/>
          <p:cNvPicPr preferRelativeResize="0"/>
          <p:nvPr/>
        </p:nvPicPr>
        <p:blipFill rotWithShape="1">
          <a:blip r:embed="rId4">
            <a:alphaModFix/>
          </a:blip>
          <a:srcRect l="690" r="680"/>
          <a:stretch/>
        </p:blipFill>
        <p:spPr>
          <a:xfrm>
            <a:off x="6517824" y="2661503"/>
            <a:ext cx="2155051" cy="218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4"/>
          <p:cNvPicPr preferRelativeResize="0"/>
          <p:nvPr/>
        </p:nvPicPr>
        <p:blipFill rotWithShape="1">
          <a:blip r:embed="rId5">
            <a:alphaModFix/>
          </a:blip>
          <a:srcRect l="7470" t="-2757" r="-25117" b="5310"/>
          <a:stretch/>
        </p:blipFill>
        <p:spPr>
          <a:xfrm>
            <a:off x="7941377" y="944052"/>
            <a:ext cx="2468475" cy="210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54"/>
          <p:cNvPicPr preferRelativeResize="0"/>
          <p:nvPr/>
        </p:nvPicPr>
        <p:blipFill rotWithShape="1">
          <a:blip r:embed="rId6">
            <a:alphaModFix/>
          </a:blip>
          <a:srcRect l="23023" r="23018"/>
          <a:stretch/>
        </p:blipFill>
        <p:spPr>
          <a:xfrm>
            <a:off x="6687650" y="217013"/>
            <a:ext cx="943149" cy="1748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5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74600" y="3425875"/>
            <a:ext cx="2099726" cy="148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35625" y="-57575"/>
            <a:ext cx="1608375" cy="160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54"/>
          <p:cNvSpPr txBox="1"/>
          <p:nvPr/>
        </p:nvSpPr>
        <p:spPr>
          <a:xfrm>
            <a:off x="178975" y="1293825"/>
            <a:ext cx="2712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 Goals</a:t>
            </a:r>
            <a:endParaRPr sz="1800" b="1" i="0" u="none" strike="noStrike" cap="none" dirty="0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72" name="Google Shape;272;p54"/>
          <p:cNvSpPr txBox="1"/>
          <p:nvPr/>
        </p:nvSpPr>
        <p:spPr>
          <a:xfrm>
            <a:off x="616825" y="1769350"/>
            <a:ext cx="2353200" cy="16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</a:t>
            </a:r>
            <a:r>
              <a:rPr lang="en" sz="1100" i="0" u="none" strike="noStrike" cap="none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chieve </a:t>
            </a:r>
            <a:r>
              <a:rPr lang="en" sz="1100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&amp;</a:t>
            </a:r>
            <a:r>
              <a:rPr lang="en" sz="1100" i="0" u="none" strike="noStrike" cap="none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maintain target blood pres</a:t>
            </a:r>
            <a:r>
              <a:rPr lang="en" sz="1100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sure and </a:t>
            </a:r>
            <a:r>
              <a:rPr lang="en" sz="1100" i="0" u="none" strike="noStrike" cap="none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glucose levels </a:t>
            </a:r>
            <a:endParaRPr sz="1100" i="0" u="none" strike="noStrike" cap="none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i="0" u="none" strike="noStrike" cap="none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Reduce the risk of complications and diabetes</a:t>
            </a:r>
            <a:r>
              <a:rPr lang="en" sz="1100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+ HTN </a:t>
            </a:r>
            <a:r>
              <a:rPr lang="en" sz="1100" i="0" u="none" strike="noStrike" cap="none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distress </a:t>
            </a:r>
            <a:endParaRPr sz="1100" i="0" u="none" strike="noStrike" cap="none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Learn to self -</a:t>
            </a:r>
            <a:r>
              <a:rPr lang="en" sz="1100" i="0" u="none" strike="noStrike" cap="none" dirty="0">
                <a:solidFill>
                  <a:srgbClr val="383838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manage medications </a:t>
            </a:r>
            <a:endParaRPr sz="1100"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100">
              <a:solidFill>
                <a:srgbClr val="383838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114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38383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5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8975" y="1825775"/>
            <a:ext cx="483321" cy="4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5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3644" y="2997394"/>
            <a:ext cx="433988" cy="360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8324" y="2367601"/>
            <a:ext cx="433977" cy="346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899813" y="2312375"/>
            <a:ext cx="1661625" cy="2717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4"/>
          <p:cNvPicPr preferRelativeResize="0"/>
          <p:nvPr/>
        </p:nvPicPr>
        <p:blipFill rotWithShape="1">
          <a:blip r:embed="rId13">
            <a:alphaModFix/>
          </a:blip>
          <a:srcRect l="82237" t="28724" r="3620" b="6520"/>
          <a:stretch/>
        </p:blipFill>
        <p:spPr>
          <a:xfrm>
            <a:off x="7175736" y="1677325"/>
            <a:ext cx="590325" cy="1039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4"/>
          <p:cNvPicPr preferRelativeResize="0"/>
          <p:nvPr/>
        </p:nvPicPr>
        <p:blipFill rotWithShape="1">
          <a:blip r:embed="rId13">
            <a:alphaModFix/>
          </a:blip>
          <a:srcRect l="4221" r="77383"/>
          <a:stretch/>
        </p:blipFill>
        <p:spPr>
          <a:xfrm>
            <a:off x="6640225" y="1580019"/>
            <a:ext cx="590325" cy="1234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2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5"/>
          <p:cNvSpPr/>
          <p:nvPr/>
        </p:nvSpPr>
        <p:spPr>
          <a:xfrm>
            <a:off x="6578825" y="-57575"/>
            <a:ext cx="2574600" cy="5210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55"/>
          <p:cNvSpPr txBox="1"/>
          <p:nvPr/>
        </p:nvSpPr>
        <p:spPr>
          <a:xfrm>
            <a:off x="2563575" y="1203625"/>
            <a:ext cx="3558900" cy="3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 </a:t>
            </a:r>
            <a:r>
              <a:rPr lang="en" sz="18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Program Features</a:t>
            </a:r>
            <a:endParaRPr sz="1800"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Arial"/>
              <a:buChar char="●"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Prevention: </a:t>
            </a:r>
            <a:r>
              <a:rPr lang="en" sz="13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Education, Mobility assessment, Posture guidance, Supportive exercise</a:t>
            </a:r>
            <a:endParaRPr sz="1300" b="1"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Arial"/>
              <a:buChar char="●"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Consultation: </a:t>
            </a:r>
            <a:r>
              <a:rPr lang="en" sz="13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Red flag screening, D</a:t>
            </a:r>
            <a:r>
              <a:rPr lang="en" sz="13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iagnosis</a:t>
            </a:r>
            <a:r>
              <a:rPr lang="en" sz="13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, Individu</a:t>
            </a:r>
            <a:r>
              <a:rPr lang="en" sz="13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alized C</a:t>
            </a:r>
            <a:r>
              <a:rPr lang="en" sz="13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are </a:t>
            </a:r>
            <a:r>
              <a:rPr lang="en" sz="13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Plan</a:t>
            </a:r>
            <a:endParaRPr sz="1300" b="1" i="0" u="none" strike="noStrike" cap="none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457200" marR="0" lvl="0" indent="-31115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accent4"/>
              </a:buClr>
              <a:buSzPts val="1300"/>
              <a:buFont typeface="Arial"/>
              <a:buChar char="●"/>
            </a:pPr>
            <a:r>
              <a:rPr lang="en" sz="13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Recovery Program: </a:t>
            </a:r>
            <a:r>
              <a:rPr lang="en" sz="13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Individualized Plan, Unlimited PT support, Outcomes tracking, </a:t>
            </a:r>
            <a:r>
              <a:rPr lang="en" sz="13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3D </a:t>
            </a:r>
            <a:r>
              <a:rPr lang="en" sz="13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guided </a:t>
            </a:r>
            <a:r>
              <a:rPr lang="en" sz="13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exercises, </a:t>
            </a:r>
            <a:r>
              <a:rPr lang="en" sz="13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</a:t>
            </a:r>
            <a:r>
              <a:rPr lang="en" sz="13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omputer </a:t>
            </a:r>
            <a:r>
              <a:rPr lang="en" sz="13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</a:t>
            </a:r>
            <a:r>
              <a:rPr lang="en" sz="13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isi</a:t>
            </a:r>
            <a:r>
              <a:rPr lang="en" sz="13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on</a:t>
            </a:r>
            <a:endParaRPr sz="1300" b="1" i="0" u="none" strike="noStrike" cap="none"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85" name="Google Shape;285;p55"/>
          <p:cNvSpPr txBox="1">
            <a:spLocks noGrp="1"/>
          </p:cNvSpPr>
          <p:nvPr>
            <p:ph type="title" idx="4294967295"/>
          </p:nvPr>
        </p:nvSpPr>
        <p:spPr>
          <a:xfrm>
            <a:off x="166449" y="345300"/>
            <a:ext cx="49626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 dirty="0">
                <a:solidFill>
                  <a:schemeClr val="accent6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Omada for Muscle and Joint Health</a:t>
            </a:r>
            <a:endParaRPr sz="2000">
              <a:solidFill>
                <a:schemeClr val="accent6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b="0" dirty="0">
                <a:latin typeface="DM Serif Display"/>
                <a:ea typeface="DM Serif Display"/>
                <a:cs typeface="DM Serif Display"/>
                <a:sym typeface="DM Serif Display"/>
              </a:rPr>
              <a:t>Improve Overall Muscular and Joint Care</a:t>
            </a:r>
            <a:endParaRPr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20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—</a:t>
            </a:r>
            <a:endParaRPr sz="1500" b="1" i="0" u="none" strike="noStrike" cap="none" dirty="0">
              <a:solidFill>
                <a:schemeClr val="accent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5"/>
          <p:cNvSpPr txBox="1"/>
          <p:nvPr/>
        </p:nvSpPr>
        <p:spPr>
          <a:xfrm>
            <a:off x="166450" y="2088525"/>
            <a:ext cx="2397000" cy="2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</a:t>
            </a:r>
            <a:r>
              <a:rPr lang="en" sz="11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are delivered by world-class </a:t>
            </a:r>
            <a:r>
              <a:rPr lang="en" sz="11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PTs</a:t>
            </a:r>
            <a:r>
              <a:rPr lang="en" sz="11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with cutting-edge technology. </a:t>
            </a:r>
            <a:r>
              <a:rPr lang="en" sz="11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The result</a:t>
            </a:r>
            <a:r>
              <a:rPr lang="en" sz="11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is a solution </a:t>
            </a:r>
            <a:r>
              <a:rPr lang="en" sz="11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that supports members</a:t>
            </a:r>
            <a:r>
              <a:rPr lang="en" sz="11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throughout their journey – with guidance, treatment, and </a:t>
            </a:r>
            <a:r>
              <a:rPr lang="en" sz="11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care</a:t>
            </a:r>
            <a:r>
              <a:rPr lang="en" sz="1100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" sz="11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from real, licensed </a:t>
            </a:r>
            <a:r>
              <a:rPr lang="en" sz="1100" dirty="0" err="1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PTs.</a:t>
            </a:r>
            <a:r>
              <a:rPr lang="en" sz="1100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endParaRPr sz="1100" i="0" u="none" strike="noStrike" cap="none"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sp>
        <p:nvSpPr>
          <p:cNvPr id="287" name="Google Shape;287;p55"/>
          <p:cNvSpPr txBox="1"/>
          <p:nvPr/>
        </p:nvSpPr>
        <p:spPr>
          <a:xfrm>
            <a:off x="166450" y="1203625"/>
            <a:ext cx="28035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End-to-end, </a:t>
            </a:r>
            <a:r>
              <a:rPr lang="en" sz="1800" b="1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e</a:t>
            </a:r>
            <a:r>
              <a:rPr lang="en" sz="18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vidence-</a:t>
            </a:r>
            <a:r>
              <a:rPr lang="en" sz="1800" b="1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</a:t>
            </a:r>
            <a:r>
              <a:rPr lang="en" sz="1800" b="1" i="0" u="none" strike="noStrike" cap="none" dirty="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based care</a:t>
            </a:r>
            <a:endParaRPr sz="1800" b="1" i="0" u="none" strike="noStrike" cap="none" dirty="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grpSp>
        <p:nvGrpSpPr>
          <p:cNvPr id="288" name="Google Shape;288;p55"/>
          <p:cNvGrpSpPr/>
          <p:nvPr/>
        </p:nvGrpSpPr>
        <p:grpSpPr>
          <a:xfrm>
            <a:off x="6172240" y="2705407"/>
            <a:ext cx="2764707" cy="2023437"/>
            <a:chOff x="4629955" y="1465643"/>
            <a:chExt cx="4135069" cy="2704768"/>
          </a:xfrm>
        </p:grpSpPr>
        <p:pic>
          <p:nvPicPr>
            <p:cNvPr id="289" name="Google Shape;289;p55"/>
            <p:cNvPicPr preferRelativeResize="0"/>
            <p:nvPr/>
          </p:nvPicPr>
          <p:blipFill rotWithShape="1">
            <a:blip r:embed="rId3">
              <a:alphaModFix/>
            </a:blip>
            <a:srcRect l="69" r="69"/>
            <a:stretch/>
          </p:blipFill>
          <p:spPr>
            <a:xfrm>
              <a:off x="7393423" y="1465643"/>
              <a:ext cx="1371601" cy="2702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290;p5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16159" y="1465644"/>
              <a:ext cx="1371600" cy="2702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5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29955" y="1482075"/>
              <a:ext cx="1371600" cy="268833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2" name="Google Shape;292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68600" y="149325"/>
            <a:ext cx="1166749" cy="229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5" descr="deck_kit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2175" y="1319763"/>
            <a:ext cx="1727425" cy="1333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D65EBE-4AAB-0690-E703-2187B70176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62500" lnSpcReduction="20000"/>
          </a:bodyPr>
          <a:lstStyle/>
          <a:p>
            <a:endParaRPr lang="en-US"/>
          </a:p>
        </p:txBody>
      </p:sp>
      <p:pic>
        <p:nvPicPr>
          <p:cNvPr id="3" name="Online Media 2" title="It's not a diet - Omada success story">
            <a:hlinkClick r:id="" action="ppaction://media"/>
            <a:extLst>
              <a:ext uri="{FF2B5EF4-FFF2-40B4-BE49-F238E27FC236}">
                <a16:creationId xmlns:a16="http://schemas.microsoft.com/office/drawing/2014/main" id="{25A1BAEA-3825-8136-A462-EA378B96DCA7}"/>
              </a:ext>
            </a:extLst>
          </p:cNvPr>
          <p:cNvPicPr>
            <a:picLocks noGrp="1" noRot="1" noChangeAspect="1"/>
          </p:cNvPicPr>
          <p:nvPr>
            <p:ph type="media" sz="quarter" idx="12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40428" y="944832"/>
            <a:ext cx="5353747" cy="2870509"/>
          </a:xfrm>
        </p:spPr>
      </p:pic>
    </p:spTree>
    <p:extLst>
      <p:ext uri="{BB962C8B-B14F-4D97-AF65-F5344CB8AC3E}">
        <p14:creationId xmlns:p14="http://schemas.microsoft.com/office/powerpoint/2010/main" val="42151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4F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6"/>
          <p:cNvSpPr txBox="1"/>
          <p:nvPr/>
        </p:nvSpPr>
        <p:spPr>
          <a:xfrm>
            <a:off x="492150" y="376350"/>
            <a:ext cx="82509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2000" b="1" dirty="0">
              <a:solidFill>
                <a:srgbClr val="FF703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b="1" u="sng" dirty="0">
              <a:solidFill>
                <a:srgbClr val="FF703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 dirty="0">
              <a:solidFill>
                <a:srgbClr val="FF703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300" b="1" dirty="0">
              <a:solidFill>
                <a:srgbClr val="FF703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b="1" dirty="0" err="1">
                <a:solidFill>
                  <a:srgbClr val="FF703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omadahealth.com</a:t>
            </a:r>
            <a:r>
              <a:rPr lang="en" sz="4300" b="1" dirty="0">
                <a:solidFill>
                  <a:srgbClr val="FF703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/</a:t>
            </a:r>
            <a:r>
              <a:rPr lang="en" sz="4300" b="1" dirty="0" err="1">
                <a:solidFill>
                  <a:srgbClr val="FF7030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sourcewell</a:t>
            </a:r>
            <a:endParaRPr sz="4300" b="1" dirty="0">
              <a:solidFill>
                <a:srgbClr val="FF7030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  <p:pic>
        <p:nvPicPr>
          <p:cNvPr id="299" name="Google Shape;299;p56"/>
          <p:cNvPicPr preferRelativeResize="0"/>
          <p:nvPr/>
        </p:nvPicPr>
        <p:blipFill rotWithShape="1">
          <a:blip r:embed="rId3">
            <a:alphaModFix/>
          </a:blip>
          <a:srcRect l="9309" t="28851" r="25590" b="45935"/>
          <a:stretch/>
        </p:blipFill>
        <p:spPr>
          <a:xfrm>
            <a:off x="2078748" y="217950"/>
            <a:ext cx="4932250" cy="122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#designtogether 2.0">
  <a:themeElements>
    <a:clrScheme name="Omada">
      <a:dk1>
        <a:srgbClr val="383838"/>
      </a:dk1>
      <a:lt1>
        <a:srgbClr val="FFFFFF"/>
      </a:lt1>
      <a:dk2>
        <a:srgbClr val="003D48"/>
      </a:dk2>
      <a:lt2>
        <a:srgbClr val="E3E0D0"/>
      </a:lt2>
      <a:accent1>
        <a:srgbClr val="F3724A"/>
      </a:accent1>
      <a:accent2>
        <a:srgbClr val="FBB584"/>
      </a:accent2>
      <a:accent3>
        <a:srgbClr val="005F57"/>
      </a:accent3>
      <a:accent4>
        <a:srgbClr val="4BC0AD"/>
      </a:accent4>
      <a:accent5>
        <a:srgbClr val="006396"/>
      </a:accent5>
      <a:accent6>
        <a:srgbClr val="40CAE1"/>
      </a:accent6>
      <a:hlink>
        <a:srgbClr val="F3724A"/>
      </a:hlink>
      <a:folHlink>
        <a:srgbClr val="76767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325</Words>
  <Application>Microsoft Office PowerPoint</Application>
  <PresentationFormat>On-screen Show (16:9)</PresentationFormat>
  <Paragraphs>70</Paragraphs>
  <Slides>8</Slides>
  <Notes>8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Simple Light</vt:lpstr>
      <vt:lpstr>#designtogether 2.0</vt:lpstr>
      <vt:lpstr>PowerPoint Presentation</vt:lpstr>
      <vt:lpstr>Omada for Prevention  Improve Overall Health —</vt:lpstr>
      <vt:lpstr>Omada for Diabetes Improve Blood Glucose Control —</vt:lpstr>
      <vt:lpstr>Omada for Hypertension  Improve Blood Pressure Control — </vt:lpstr>
      <vt:lpstr>Omada for Diabetes &amp; Hypertension  Improve Blood Glucose and Blood Pressure Control —</vt:lpstr>
      <vt:lpstr>Omada for Muscle and Joint Health Improve Overall Muscular and Joint Care —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Chelsea Ornelas</cp:lastModifiedBy>
  <cp:revision>14</cp:revision>
  <dcterms:modified xsi:type="dcterms:W3CDTF">2023-09-15T16:01:30Z</dcterms:modified>
</cp:coreProperties>
</file>